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Helios" panose="020B0604020202020204" charset="0"/>
      <p:regular r:id="rId14"/>
    </p:embeddedFont>
    <p:embeddedFont>
      <p:font typeface="Helios Bold" panose="020B0604020202020204" charset="0"/>
      <p:regular r:id="rId15"/>
    </p:embeddedFont>
    <p:embeddedFont>
      <p:font typeface="Open Sauce" panose="020B0604020202020204" charset="0"/>
      <p:regular r:id="rId16"/>
    </p:embeddedFont>
    <p:embeddedFont>
      <p:font typeface="Open Sauce Bold" panose="020B0604020202020204" charset="0"/>
      <p:regular r:id="rId17"/>
    </p:embeddedFont>
    <p:embeddedFont>
      <p:font typeface="Poppin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162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2331A4">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2858932" y="-1549933"/>
            <a:ext cx="12699346" cy="12942052"/>
            <a:chOff x="0" y="0"/>
            <a:chExt cx="927038" cy="944755"/>
          </a:xfrm>
        </p:grpSpPr>
        <p:sp>
          <p:nvSpPr>
            <p:cNvPr id="3" name="Freeform 3"/>
            <p:cNvSpPr/>
            <p:nvPr/>
          </p:nvSpPr>
          <p:spPr>
            <a:xfrm>
              <a:off x="0" y="0"/>
              <a:ext cx="927038" cy="944755"/>
            </a:xfrm>
            <a:custGeom>
              <a:avLst/>
              <a:gdLst/>
              <a:ahLst/>
              <a:cxnLst/>
              <a:rect l="l" t="t" r="r" b="b"/>
              <a:pathLst>
                <a:path w="927038" h="944755">
                  <a:moveTo>
                    <a:pt x="927038" y="472378"/>
                  </a:moveTo>
                  <a:lnTo>
                    <a:pt x="723838" y="944755"/>
                  </a:lnTo>
                  <a:lnTo>
                    <a:pt x="203200" y="944755"/>
                  </a:lnTo>
                  <a:lnTo>
                    <a:pt x="0" y="472378"/>
                  </a:lnTo>
                  <a:lnTo>
                    <a:pt x="203200" y="0"/>
                  </a:lnTo>
                  <a:lnTo>
                    <a:pt x="723838" y="0"/>
                  </a:lnTo>
                  <a:lnTo>
                    <a:pt x="927038" y="472378"/>
                  </a:lnTo>
                  <a:close/>
                </a:path>
              </a:pathLst>
            </a:custGeom>
            <a:gradFill rotWithShape="1">
              <a:gsLst>
                <a:gs pos="0">
                  <a:srgbClr val="000000">
                    <a:alpha val="100000"/>
                  </a:srgbClr>
                </a:gs>
                <a:gs pos="100000">
                  <a:srgbClr val="182486">
                    <a:alpha val="100000"/>
                  </a:srgbClr>
                </a:gs>
              </a:gsLst>
              <a:path path="circle">
                <a:fillToRect r="100000" b="100000"/>
              </a:path>
              <a:tileRect l="-100000" t="-100000"/>
            </a:gradFill>
          </p:spPr>
          <p:txBody>
            <a:bodyPr/>
            <a:lstStyle/>
            <a:p>
              <a:endParaRPr lang="he-IL"/>
            </a:p>
          </p:txBody>
        </p:sp>
        <p:sp>
          <p:nvSpPr>
            <p:cNvPr id="4" name="TextBox 4"/>
            <p:cNvSpPr txBox="1"/>
            <p:nvPr/>
          </p:nvSpPr>
          <p:spPr>
            <a:xfrm>
              <a:off x="114300" y="-28575"/>
              <a:ext cx="698438" cy="973330"/>
            </a:xfrm>
            <a:prstGeom prst="rect">
              <a:avLst/>
            </a:prstGeom>
          </p:spPr>
          <p:txBody>
            <a:bodyPr lIns="50800" tIns="50800" rIns="50800" bIns="50800" rtlCol="0" anchor="ctr"/>
            <a:lstStyle/>
            <a:p>
              <a:pPr algn="ctr">
                <a:lnSpc>
                  <a:spcPts val="2668"/>
                </a:lnSpc>
              </a:pPr>
              <a:endParaRPr/>
            </a:p>
          </p:txBody>
        </p:sp>
      </p:grpSp>
      <p:grpSp>
        <p:nvGrpSpPr>
          <p:cNvPr id="5" name="Group 5"/>
          <p:cNvGrpSpPr/>
          <p:nvPr/>
        </p:nvGrpSpPr>
        <p:grpSpPr>
          <a:xfrm>
            <a:off x="-5231809" y="-3293867"/>
            <a:ext cx="13540685" cy="13799470"/>
            <a:chOff x="0" y="0"/>
            <a:chExt cx="927038" cy="944755"/>
          </a:xfrm>
        </p:grpSpPr>
        <p:sp>
          <p:nvSpPr>
            <p:cNvPr id="6" name="Freeform 6"/>
            <p:cNvSpPr/>
            <p:nvPr/>
          </p:nvSpPr>
          <p:spPr>
            <a:xfrm>
              <a:off x="0" y="0"/>
              <a:ext cx="927038" cy="944755"/>
            </a:xfrm>
            <a:custGeom>
              <a:avLst/>
              <a:gdLst/>
              <a:ahLst/>
              <a:cxnLst/>
              <a:rect l="l" t="t" r="r" b="b"/>
              <a:pathLst>
                <a:path w="927038" h="944755">
                  <a:moveTo>
                    <a:pt x="927038" y="472378"/>
                  </a:moveTo>
                  <a:lnTo>
                    <a:pt x="723838" y="944755"/>
                  </a:lnTo>
                  <a:lnTo>
                    <a:pt x="203200" y="944755"/>
                  </a:lnTo>
                  <a:lnTo>
                    <a:pt x="0" y="472378"/>
                  </a:lnTo>
                  <a:lnTo>
                    <a:pt x="203200" y="0"/>
                  </a:lnTo>
                  <a:lnTo>
                    <a:pt x="723838" y="0"/>
                  </a:lnTo>
                  <a:lnTo>
                    <a:pt x="927038" y="472378"/>
                  </a:lnTo>
                  <a:close/>
                </a:path>
              </a:pathLst>
            </a:custGeom>
            <a:gradFill rotWithShape="1">
              <a:gsLst>
                <a:gs pos="0">
                  <a:srgbClr val="000000">
                    <a:alpha val="100000"/>
                  </a:srgbClr>
                </a:gs>
                <a:gs pos="100000">
                  <a:srgbClr val="2331A4">
                    <a:alpha val="100000"/>
                  </a:srgbClr>
                </a:gs>
              </a:gsLst>
              <a:path path="circle">
                <a:fillToRect r="100000" b="100000"/>
              </a:path>
              <a:tileRect l="-100000" t="-100000"/>
            </a:gradFill>
          </p:spPr>
          <p:txBody>
            <a:bodyPr/>
            <a:lstStyle/>
            <a:p>
              <a:endParaRPr lang="he-IL"/>
            </a:p>
          </p:txBody>
        </p:sp>
        <p:sp>
          <p:nvSpPr>
            <p:cNvPr id="7" name="TextBox 7"/>
            <p:cNvSpPr txBox="1"/>
            <p:nvPr/>
          </p:nvSpPr>
          <p:spPr>
            <a:xfrm>
              <a:off x="114300" y="-28575"/>
              <a:ext cx="698438" cy="973330"/>
            </a:xfrm>
            <a:prstGeom prst="rect">
              <a:avLst/>
            </a:prstGeom>
          </p:spPr>
          <p:txBody>
            <a:bodyPr lIns="50800" tIns="50800" rIns="50800" bIns="50800" rtlCol="0" anchor="ctr"/>
            <a:lstStyle/>
            <a:p>
              <a:pPr algn="ctr">
                <a:lnSpc>
                  <a:spcPts val="2668"/>
                </a:lnSpc>
              </a:pPr>
              <a:endParaRPr/>
            </a:p>
          </p:txBody>
        </p:sp>
      </p:grpSp>
      <p:sp>
        <p:nvSpPr>
          <p:cNvPr id="8" name="Freeform 8"/>
          <p:cNvSpPr/>
          <p:nvPr/>
        </p:nvSpPr>
        <p:spPr>
          <a:xfrm>
            <a:off x="-1508783" y="7351204"/>
            <a:ext cx="9612430" cy="2935796"/>
          </a:xfrm>
          <a:custGeom>
            <a:avLst/>
            <a:gdLst/>
            <a:ahLst/>
            <a:cxnLst/>
            <a:rect l="l" t="t" r="r" b="b"/>
            <a:pathLst>
              <a:path w="9612430" h="2935796">
                <a:moveTo>
                  <a:pt x="0" y="0"/>
                </a:moveTo>
                <a:lnTo>
                  <a:pt x="9612430" y="0"/>
                </a:lnTo>
                <a:lnTo>
                  <a:pt x="9612430" y="2935796"/>
                </a:lnTo>
                <a:lnTo>
                  <a:pt x="0" y="2935796"/>
                </a:lnTo>
                <a:lnTo>
                  <a:pt x="0" y="0"/>
                </a:lnTo>
                <a:close/>
              </a:path>
            </a:pathLst>
          </a:custGeom>
          <a:blipFill>
            <a:blip r:embed="rId2">
              <a:alphaModFix amt="65000"/>
              <a:extLst>
                <a:ext uri="{96DAC541-7B7A-43D3-8B79-37D633B846F1}">
                  <asvg:svgBlip xmlns:asvg="http://schemas.microsoft.com/office/drawing/2016/SVG/main" r:embed="rId3"/>
                </a:ext>
              </a:extLst>
            </a:blip>
            <a:stretch>
              <a:fillRect/>
            </a:stretch>
          </a:blipFill>
        </p:spPr>
        <p:txBody>
          <a:bodyPr/>
          <a:lstStyle/>
          <a:p>
            <a:endParaRPr lang="he-IL"/>
          </a:p>
        </p:txBody>
      </p:sp>
      <p:sp>
        <p:nvSpPr>
          <p:cNvPr id="9" name="AutoShape 9"/>
          <p:cNvSpPr/>
          <p:nvPr/>
        </p:nvSpPr>
        <p:spPr>
          <a:xfrm>
            <a:off x="1538533" y="9239250"/>
            <a:ext cx="14738895" cy="0"/>
          </a:xfrm>
          <a:prstGeom prst="line">
            <a:avLst/>
          </a:prstGeom>
          <a:ln w="38100" cap="flat">
            <a:solidFill>
              <a:srgbClr val="FFFFFF"/>
            </a:solidFill>
            <a:prstDash val="solid"/>
            <a:headEnd type="none" w="sm" len="sm"/>
            <a:tailEnd type="none" w="sm" len="sm"/>
          </a:ln>
        </p:spPr>
        <p:txBody>
          <a:bodyPr/>
          <a:lstStyle/>
          <a:p>
            <a:endParaRPr lang="he-IL"/>
          </a:p>
        </p:txBody>
      </p:sp>
      <p:grpSp>
        <p:nvGrpSpPr>
          <p:cNvPr id="10" name="Group 10"/>
          <p:cNvGrpSpPr/>
          <p:nvPr/>
        </p:nvGrpSpPr>
        <p:grpSpPr>
          <a:xfrm>
            <a:off x="1224719" y="5809205"/>
            <a:ext cx="8232772" cy="765765"/>
            <a:chOff x="0" y="0"/>
            <a:chExt cx="5331013" cy="495860"/>
          </a:xfrm>
        </p:grpSpPr>
        <p:sp>
          <p:nvSpPr>
            <p:cNvPr id="11" name="Freeform 11"/>
            <p:cNvSpPr/>
            <p:nvPr/>
          </p:nvSpPr>
          <p:spPr>
            <a:xfrm>
              <a:off x="0" y="0"/>
              <a:ext cx="5331013" cy="495860"/>
            </a:xfrm>
            <a:custGeom>
              <a:avLst/>
              <a:gdLst/>
              <a:ahLst/>
              <a:cxnLst/>
              <a:rect l="l" t="t" r="r" b="b"/>
              <a:pathLst>
                <a:path w="5331013" h="495860">
                  <a:moveTo>
                    <a:pt x="203200" y="0"/>
                  </a:moveTo>
                  <a:lnTo>
                    <a:pt x="5331013" y="0"/>
                  </a:lnTo>
                  <a:lnTo>
                    <a:pt x="5127813" y="495860"/>
                  </a:lnTo>
                  <a:lnTo>
                    <a:pt x="0" y="495860"/>
                  </a:lnTo>
                  <a:lnTo>
                    <a:pt x="203200" y="0"/>
                  </a:lnTo>
                  <a:close/>
                </a:path>
              </a:pathLst>
            </a:custGeom>
            <a:gradFill rotWithShape="1">
              <a:gsLst>
                <a:gs pos="0">
                  <a:srgbClr val="275DFF">
                    <a:alpha val="100000"/>
                  </a:srgbClr>
                </a:gs>
                <a:gs pos="100000">
                  <a:srgbClr val="13217B">
                    <a:alpha val="100000"/>
                  </a:srgbClr>
                </a:gs>
              </a:gsLst>
              <a:path path="circle">
                <a:fillToRect r="100000" b="100000"/>
              </a:path>
              <a:tileRect l="-100000" t="-100000"/>
            </a:gradFill>
          </p:spPr>
          <p:txBody>
            <a:bodyPr/>
            <a:lstStyle/>
            <a:p>
              <a:endParaRPr lang="he-IL"/>
            </a:p>
          </p:txBody>
        </p:sp>
        <p:sp>
          <p:nvSpPr>
            <p:cNvPr id="12" name="TextBox 12"/>
            <p:cNvSpPr txBox="1"/>
            <p:nvPr/>
          </p:nvSpPr>
          <p:spPr>
            <a:xfrm>
              <a:off x="101600" y="-28575"/>
              <a:ext cx="5127813" cy="524435"/>
            </a:xfrm>
            <a:prstGeom prst="rect">
              <a:avLst/>
            </a:prstGeom>
          </p:spPr>
          <p:txBody>
            <a:bodyPr lIns="50800" tIns="50800" rIns="50800" bIns="50800" rtlCol="0" anchor="ctr"/>
            <a:lstStyle/>
            <a:p>
              <a:pPr algn="ctr">
                <a:lnSpc>
                  <a:spcPts val="2668"/>
                </a:lnSpc>
              </a:pPr>
              <a:endParaRPr/>
            </a:p>
          </p:txBody>
        </p:sp>
      </p:grpSp>
      <p:sp>
        <p:nvSpPr>
          <p:cNvPr id="13" name="Freeform 13"/>
          <p:cNvSpPr/>
          <p:nvPr/>
        </p:nvSpPr>
        <p:spPr>
          <a:xfrm>
            <a:off x="7758390" y="0"/>
            <a:ext cx="10529610" cy="10154390"/>
          </a:xfrm>
          <a:custGeom>
            <a:avLst/>
            <a:gdLst/>
            <a:ahLst/>
            <a:cxnLst/>
            <a:rect l="l" t="t" r="r" b="b"/>
            <a:pathLst>
              <a:path w="10529610" h="10154390">
                <a:moveTo>
                  <a:pt x="0" y="0"/>
                </a:moveTo>
                <a:lnTo>
                  <a:pt x="10529610" y="0"/>
                </a:lnTo>
                <a:lnTo>
                  <a:pt x="10529610" y="10154390"/>
                </a:lnTo>
                <a:lnTo>
                  <a:pt x="0" y="10154390"/>
                </a:lnTo>
                <a:lnTo>
                  <a:pt x="0" y="0"/>
                </a:lnTo>
                <a:close/>
              </a:path>
            </a:pathLst>
          </a:custGeom>
          <a:blipFill>
            <a:blip r:embed="rId4"/>
            <a:stretch>
              <a:fillRect/>
            </a:stretch>
          </a:blipFill>
        </p:spPr>
        <p:txBody>
          <a:bodyPr/>
          <a:lstStyle/>
          <a:p>
            <a:endParaRPr lang="he-IL"/>
          </a:p>
        </p:txBody>
      </p:sp>
      <p:sp>
        <p:nvSpPr>
          <p:cNvPr id="14" name="TextBox 14"/>
          <p:cNvSpPr txBox="1"/>
          <p:nvPr/>
        </p:nvSpPr>
        <p:spPr>
          <a:xfrm>
            <a:off x="16543321" y="9025018"/>
            <a:ext cx="715979" cy="390391"/>
          </a:xfrm>
          <a:prstGeom prst="rect">
            <a:avLst/>
          </a:prstGeom>
        </p:spPr>
        <p:txBody>
          <a:bodyPr lIns="0" tIns="0" rIns="0" bIns="0" rtlCol="0" anchor="t">
            <a:spAutoFit/>
          </a:bodyPr>
          <a:lstStyle/>
          <a:p>
            <a:pPr algn="l">
              <a:lnSpc>
                <a:spcPts val="3295"/>
              </a:lnSpc>
              <a:spcBef>
                <a:spcPct val="0"/>
              </a:spcBef>
            </a:pPr>
            <a:r>
              <a:rPr lang="en-US" sz="2354">
                <a:solidFill>
                  <a:srgbClr val="FFFFFF"/>
                </a:solidFill>
                <a:latin typeface="Open Sauce"/>
                <a:ea typeface="Open Sauce"/>
                <a:cs typeface="Open Sauce"/>
                <a:sym typeface="Open Sauce"/>
              </a:rPr>
              <a:t>01</a:t>
            </a:r>
          </a:p>
        </p:txBody>
      </p:sp>
      <p:sp>
        <p:nvSpPr>
          <p:cNvPr id="15" name="TextBox 15"/>
          <p:cNvSpPr txBox="1"/>
          <p:nvPr/>
        </p:nvSpPr>
        <p:spPr>
          <a:xfrm>
            <a:off x="459801" y="3933478"/>
            <a:ext cx="7548070" cy="1686612"/>
          </a:xfrm>
          <a:prstGeom prst="rect">
            <a:avLst/>
          </a:prstGeom>
        </p:spPr>
        <p:txBody>
          <a:bodyPr lIns="0" tIns="0" rIns="0" bIns="0" rtlCol="0" anchor="t">
            <a:spAutoFit/>
          </a:bodyPr>
          <a:lstStyle/>
          <a:p>
            <a:pPr algn="l">
              <a:lnSpc>
                <a:spcPts val="6372"/>
              </a:lnSpc>
            </a:pPr>
            <a:r>
              <a:rPr lang="en-US" sz="6127" b="1">
                <a:solidFill>
                  <a:srgbClr val="FFFFFF"/>
                </a:solidFill>
                <a:latin typeface="Poppins Bold"/>
                <a:ea typeface="Poppins Bold"/>
                <a:cs typeface="Poppins Bold"/>
                <a:sym typeface="Poppins Bold"/>
              </a:rPr>
              <a:t>ROS Navigation in 5 Days</a:t>
            </a:r>
          </a:p>
        </p:txBody>
      </p:sp>
      <p:sp>
        <p:nvSpPr>
          <p:cNvPr id="16" name="TextBox 16"/>
          <p:cNvSpPr txBox="1"/>
          <p:nvPr/>
        </p:nvSpPr>
        <p:spPr>
          <a:xfrm>
            <a:off x="458159" y="819430"/>
            <a:ext cx="7424648" cy="1080905"/>
          </a:xfrm>
          <a:prstGeom prst="rect">
            <a:avLst/>
          </a:prstGeom>
        </p:spPr>
        <p:txBody>
          <a:bodyPr lIns="0" tIns="0" rIns="0" bIns="0" rtlCol="0" anchor="t">
            <a:spAutoFit/>
          </a:bodyPr>
          <a:lstStyle/>
          <a:p>
            <a:pPr algn="l">
              <a:lnSpc>
                <a:spcPts val="4312"/>
              </a:lnSpc>
              <a:spcBef>
                <a:spcPct val="0"/>
              </a:spcBef>
            </a:pPr>
            <a:r>
              <a:rPr lang="en-US" sz="3080" b="1">
                <a:solidFill>
                  <a:srgbClr val="FFFFFF"/>
                </a:solidFill>
                <a:latin typeface="Open Sauce Bold"/>
                <a:ea typeface="Open Sauce Bold"/>
                <a:cs typeface="Open Sauce Bold"/>
                <a:sym typeface="Open Sauce Bold"/>
              </a:rPr>
              <a:t>Software Development for Intelligent Autonomous Vehicles</a:t>
            </a:r>
          </a:p>
        </p:txBody>
      </p:sp>
      <p:sp>
        <p:nvSpPr>
          <p:cNvPr id="17" name="TextBox 17"/>
          <p:cNvSpPr txBox="1"/>
          <p:nvPr/>
        </p:nvSpPr>
        <p:spPr>
          <a:xfrm>
            <a:off x="1917556" y="7126981"/>
            <a:ext cx="4632560" cy="705618"/>
          </a:xfrm>
          <a:prstGeom prst="rect">
            <a:avLst/>
          </a:prstGeom>
        </p:spPr>
        <p:txBody>
          <a:bodyPr lIns="0" tIns="0" rIns="0" bIns="0" rtlCol="0" anchor="t">
            <a:spAutoFit/>
          </a:bodyPr>
          <a:lstStyle/>
          <a:p>
            <a:pPr algn="l">
              <a:lnSpc>
                <a:spcPts val="2878"/>
              </a:lnSpc>
            </a:pPr>
            <a:r>
              <a:rPr lang="en-US" sz="2055">
                <a:solidFill>
                  <a:srgbClr val="FFFFFF"/>
                </a:solidFill>
                <a:latin typeface="Open Sauce"/>
                <a:ea typeface="Open Sauce"/>
                <a:cs typeface="Open Sauce"/>
                <a:sym typeface="Open Sauce"/>
              </a:rPr>
              <a:t>Oz Rotshtain 213746712</a:t>
            </a:r>
          </a:p>
          <a:p>
            <a:pPr algn="l">
              <a:lnSpc>
                <a:spcPts val="2878"/>
              </a:lnSpc>
              <a:spcBef>
                <a:spcPct val="0"/>
              </a:spcBef>
            </a:pPr>
            <a:r>
              <a:rPr lang="en-US" sz="2055">
                <a:solidFill>
                  <a:srgbClr val="FFFFFF"/>
                </a:solidFill>
                <a:latin typeface="Open Sauce"/>
                <a:ea typeface="Open Sauce"/>
                <a:cs typeface="Open Sauce"/>
                <a:sym typeface="Open Sauce"/>
              </a:rPr>
              <a:t>Adir Shachri 209135599</a:t>
            </a:r>
          </a:p>
        </p:txBody>
      </p:sp>
      <p:sp>
        <p:nvSpPr>
          <p:cNvPr id="18" name="TextBox 18"/>
          <p:cNvSpPr txBox="1"/>
          <p:nvPr/>
        </p:nvSpPr>
        <p:spPr>
          <a:xfrm>
            <a:off x="1909421" y="5825876"/>
            <a:ext cx="5060943" cy="675996"/>
          </a:xfrm>
          <a:prstGeom prst="rect">
            <a:avLst/>
          </a:prstGeom>
        </p:spPr>
        <p:txBody>
          <a:bodyPr lIns="0" tIns="0" rIns="0" bIns="0" rtlCol="0" anchor="t">
            <a:spAutoFit/>
          </a:bodyPr>
          <a:lstStyle/>
          <a:p>
            <a:pPr algn="l">
              <a:lnSpc>
                <a:spcPts val="2640"/>
              </a:lnSpc>
              <a:spcBef>
                <a:spcPct val="0"/>
              </a:spcBef>
            </a:pPr>
            <a:r>
              <a:rPr lang="en-US" sz="1885" b="1">
                <a:solidFill>
                  <a:srgbClr val="FFFFFF"/>
                </a:solidFill>
                <a:latin typeface="Poppins Bold"/>
                <a:ea typeface="Poppins Bold"/>
                <a:cs typeface="Poppins Bold"/>
                <a:sym typeface="Poppins Bold"/>
              </a:rPr>
              <a:t>FOR BUSINESSAUTONOMOUS PATH PLANNING FOR MOBILE ROBOTS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BFF"/>
        </a:solidFill>
        <a:effectLst/>
      </p:bgPr>
    </p:bg>
    <p:spTree>
      <p:nvGrpSpPr>
        <p:cNvPr id="1" name=""/>
        <p:cNvGrpSpPr/>
        <p:nvPr/>
      </p:nvGrpSpPr>
      <p:grpSpPr>
        <a:xfrm>
          <a:off x="0" y="0"/>
          <a:ext cx="0" cy="0"/>
          <a:chOff x="0" y="0"/>
          <a:chExt cx="0" cy="0"/>
        </a:xfrm>
      </p:grpSpPr>
      <p:sp>
        <p:nvSpPr>
          <p:cNvPr id="2" name="Freeform 2"/>
          <p:cNvSpPr/>
          <p:nvPr/>
        </p:nvSpPr>
        <p:spPr>
          <a:xfrm>
            <a:off x="1028700" y="3584503"/>
            <a:ext cx="4298724" cy="800637"/>
          </a:xfrm>
          <a:custGeom>
            <a:avLst/>
            <a:gdLst/>
            <a:ahLst/>
            <a:cxnLst/>
            <a:rect l="l" t="t" r="r" b="b"/>
            <a:pathLst>
              <a:path w="4298724" h="800637">
                <a:moveTo>
                  <a:pt x="0" y="0"/>
                </a:moveTo>
                <a:lnTo>
                  <a:pt x="4298724" y="0"/>
                </a:lnTo>
                <a:lnTo>
                  <a:pt x="4298724" y="800637"/>
                </a:lnTo>
                <a:lnTo>
                  <a:pt x="0" y="800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a:off x="1284129" y="3830250"/>
            <a:ext cx="309143" cy="309143"/>
          </a:xfrm>
          <a:custGeom>
            <a:avLst/>
            <a:gdLst/>
            <a:ahLst/>
            <a:cxnLst/>
            <a:rect l="l" t="t" r="r" b="b"/>
            <a:pathLst>
              <a:path w="309143" h="309143">
                <a:moveTo>
                  <a:pt x="0" y="0"/>
                </a:moveTo>
                <a:lnTo>
                  <a:pt x="309143" y="0"/>
                </a:lnTo>
                <a:lnTo>
                  <a:pt x="309143" y="309143"/>
                </a:lnTo>
                <a:lnTo>
                  <a:pt x="0" y="309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TextBox 4"/>
          <p:cNvSpPr txBox="1"/>
          <p:nvPr/>
        </p:nvSpPr>
        <p:spPr>
          <a:xfrm>
            <a:off x="1028700" y="1119609"/>
            <a:ext cx="11244764" cy="1992633"/>
          </a:xfrm>
          <a:prstGeom prst="rect">
            <a:avLst/>
          </a:prstGeom>
        </p:spPr>
        <p:txBody>
          <a:bodyPr lIns="0" tIns="0" rIns="0" bIns="0" rtlCol="0" anchor="t">
            <a:spAutoFit/>
          </a:bodyPr>
          <a:lstStyle/>
          <a:p>
            <a:pPr algn="l">
              <a:lnSpc>
                <a:spcPts val="5213"/>
              </a:lnSpc>
            </a:pPr>
            <a:r>
              <a:rPr lang="en-US" sz="4010" b="1">
                <a:solidFill>
                  <a:srgbClr val="16599D"/>
                </a:solidFill>
                <a:latin typeface="Helios Bold"/>
                <a:ea typeface="Helios Bold"/>
                <a:cs typeface="Helios Bold"/>
                <a:sym typeface="Helios Bold"/>
              </a:rPr>
              <a:t>CHALLENGES AND BEST PRACTICES</a:t>
            </a:r>
          </a:p>
          <a:p>
            <a:pPr algn="l">
              <a:lnSpc>
                <a:spcPts val="5213"/>
              </a:lnSpc>
            </a:pPr>
            <a:endParaRPr lang="en-US" sz="4010" b="1">
              <a:solidFill>
                <a:srgbClr val="16599D"/>
              </a:solidFill>
              <a:latin typeface="Helios Bold"/>
              <a:ea typeface="Helios Bold"/>
              <a:cs typeface="Helios Bold"/>
              <a:sym typeface="Helios Bold"/>
            </a:endParaRPr>
          </a:p>
          <a:p>
            <a:pPr algn="l">
              <a:lnSpc>
                <a:spcPts val="5213"/>
              </a:lnSpc>
            </a:pPr>
            <a:endParaRPr lang="en-US" sz="4010" b="1">
              <a:solidFill>
                <a:srgbClr val="16599D"/>
              </a:solidFill>
              <a:latin typeface="Helios Bold"/>
              <a:ea typeface="Helios Bold"/>
              <a:cs typeface="Helios Bold"/>
              <a:sym typeface="Helios Bold"/>
            </a:endParaRPr>
          </a:p>
        </p:txBody>
      </p:sp>
      <p:sp>
        <p:nvSpPr>
          <p:cNvPr id="5" name="Freeform 5"/>
          <p:cNvSpPr/>
          <p:nvPr/>
        </p:nvSpPr>
        <p:spPr>
          <a:xfrm>
            <a:off x="1028700" y="2396066"/>
            <a:ext cx="4298724" cy="800637"/>
          </a:xfrm>
          <a:custGeom>
            <a:avLst/>
            <a:gdLst/>
            <a:ahLst/>
            <a:cxnLst/>
            <a:rect l="l" t="t" r="r" b="b"/>
            <a:pathLst>
              <a:path w="4298724" h="800637">
                <a:moveTo>
                  <a:pt x="0" y="0"/>
                </a:moveTo>
                <a:lnTo>
                  <a:pt x="4298724" y="0"/>
                </a:lnTo>
                <a:lnTo>
                  <a:pt x="4298724" y="800637"/>
                </a:lnTo>
                <a:lnTo>
                  <a:pt x="0" y="800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6" name="Freeform 6"/>
          <p:cNvSpPr/>
          <p:nvPr/>
        </p:nvSpPr>
        <p:spPr>
          <a:xfrm>
            <a:off x="1286317" y="2627946"/>
            <a:ext cx="309143" cy="309143"/>
          </a:xfrm>
          <a:custGeom>
            <a:avLst/>
            <a:gdLst/>
            <a:ahLst/>
            <a:cxnLst/>
            <a:rect l="l" t="t" r="r" b="b"/>
            <a:pathLst>
              <a:path w="309143" h="309143">
                <a:moveTo>
                  <a:pt x="0" y="0"/>
                </a:moveTo>
                <a:lnTo>
                  <a:pt x="309143" y="0"/>
                </a:lnTo>
                <a:lnTo>
                  <a:pt x="309143" y="309142"/>
                </a:lnTo>
                <a:lnTo>
                  <a:pt x="0" y="309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7" name="Freeform 7"/>
          <p:cNvSpPr/>
          <p:nvPr/>
        </p:nvSpPr>
        <p:spPr>
          <a:xfrm>
            <a:off x="1028700" y="4772940"/>
            <a:ext cx="4298724" cy="800637"/>
          </a:xfrm>
          <a:custGeom>
            <a:avLst/>
            <a:gdLst/>
            <a:ahLst/>
            <a:cxnLst/>
            <a:rect l="l" t="t" r="r" b="b"/>
            <a:pathLst>
              <a:path w="4298724" h="800637">
                <a:moveTo>
                  <a:pt x="0" y="0"/>
                </a:moveTo>
                <a:lnTo>
                  <a:pt x="4298724" y="0"/>
                </a:lnTo>
                <a:lnTo>
                  <a:pt x="4298724" y="800637"/>
                </a:lnTo>
                <a:lnTo>
                  <a:pt x="0" y="800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8" name="Freeform 8"/>
          <p:cNvSpPr/>
          <p:nvPr/>
        </p:nvSpPr>
        <p:spPr>
          <a:xfrm>
            <a:off x="1284129" y="5018687"/>
            <a:ext cx="309143" cy="309143"/>
          </a:xfrm>
          <a:custGeom>
            <a:avLst/>
            <a:gdLst/>
            <a:ahLst/>
            <a:cxnLst/>
            <a:rect l="l" t="t" r="r" b="b"/>
            <a:pathLst>
              <a:path w="309143" h="309143">
                <a:moveTo>
                  <a:pt x="0" y="0"/>
                </a:moveTo>
                <a:lnTo>
                  <a:pt x="309143" y="0"/>
                </a:lnTo>
                <a:lnTo>
                  <a:pt x="309143" y="309143"/>
                </a:lnTo>
                <a:lnTo>
                  <a:pt x="0" y="309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9" name="Freeform 9"/>
          <p:cNvSpPr/>
          <p:nvPr/>
        </p:nvSpPr>
        <p:spPr>
          <a:xfrm>
            <a:off x="1028700" y="5983152"/>
            <a:ext cx="4298724" cy="800637"/>
          </a:xfrm>
          <a:custGeom>
            <a:avLst/>
            <a:gdLst/>
            <a:ahLst/>
            <a:cxnLst/>
            <a:rect l="l" t="t" r="r" b="b"/>
            <a:pathLst>
              <a:path w="4298724" h="800637">
                <a:moveTo>
                  <a:pt x="0" y="0"/>
                </a:moveTo>
                <a:lnTo>
                  <a:pt x="4298724" y="0"/>
                </a:lnTo>
                <a:lnTo>
                  <a:pt x="4298724" y="800637"/>
                </a:lnTo>
                <a:lnTo>
                  <a:pt x="0" y="800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10" name="Freeform 10"/>
          <p:cNvSpPr/>
          <p:nvPr/>
        </p:nvSpPr>
        <p:spPr>
          <a:xfrm>
            <a:off x="1284129" y="6228899"/>
            <a:ext cx="309143" cy="309143"/>
          </a:xfrm>
          <a:custGeom>
            <a:avLst/>
            <a:gdLst/>
            <a:ahLst/>
            <a:cxnLst/>
            <a:rect l="l" t="t" r="r" b="b"/>
            <a:pathLst>
              <a:path w="309143" h="309143">
                <a:moveTo>
                  <a:pt x="0" y="0"/>
                </a:moveTo>
                <a:lnTo>
                  <a:pt x="309143" y="0"/>
                </a:lnTo>
                <a:lnTo>
                  <a:pt x="309143" y="309143"/>
                </a:lnTo>
                <a:lnTo>
                  <a:pt x="0" y="309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11" name="Freeform 11"/>
          <p:cNvSpPr/>
          <p:nvPr/>
        </p:nvSpPr>
        <p:spPr>
          <a:xfrm>
            <a:off x="1028700" y="7260039"/>
            <a:ext cx="4298724" cy="800637"/>
          </a:xfrm>
          <a:custGeom>
            <a:avLst/>
            <a:gdLst/>
            <a:ahLst/>
            <a:cxnLst/>
            <a:rect l="l" t="t" r="r" b="b"/>
            <a:pathLst>
              <a:path w="4298724" h="800637">
                <a:moveTo>
                  <a:pt x="0" y="0"/>
                </a:moveTo>
                <a:lnTo>
                  <a:pt x="4298724" y="0"/>
                </a:lnTo>
                <a:lnTo>
                  <a:pt x="4298724" y="800638"/>
                </a:lnTo>
                <a:lnTo>
                  <a:pt x="0" y="800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12" name="Freeform 12"/>
          <p:cNvSpPr/>
          <p:nvPr/>
        </p:nvSpPr>
        <p:spPr>
          <a:xfrm>
            <a:off x="1286317" y="7498883"/>
            <a:ext cx="309143" cy="309143"/>
          </a:xfrm>
          <a:custGeom>
            <a:avLst/>
            <a:gdLst/>
            <a:ahLst/>
            <a:cxnLst/>
            <a:rect l="l" t="t" r="r" b="b"/>
            <a:pathLst>
              <a:path w="309143" h="309143">
                <a:moveTo>
                  <a:pt x="0" y="0"/>
                </a:moveTo>
                <a:lnTo>
                  <a:pt x="309143" y="0"/>
                </a:lnTo>
                <a:lnTo>
                  <a:pt x="309143" y="309142"/>
                </a:lnTo>
                <a:lnTo>
                  <a:pt x="0" y="309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13" name="Freeform 13"/>
          <p:cNvSpPr/>
          <p:nvPr/>
        </p:nvSpPr>
        <p:spPr>
          <a:xfrm>
            <a:off x="1028700" y="8536927"/>
            <a:ext cx="4298724" cy="800637"/>
          </a:xfrm>
          <a:custGeom>
            <a:avLst/>
            <a:gdLst/>
            <a:ahLst/>
            <a:cxnLst/>
            <a:rect l="l" t="t" r="r" b="b"/>
            <a:pathLst>
              <a:path w="4298724" h="800637">
                <a:moveTo>
                  <a:pt x="0" y="0"/>
                </a:moveTo>
                <a:lnTo>
                  <a:pt x="4298724" y="0"/>
                </a:lnTo>
                <a:lnTo>
                  <a:pt x="4298724" y="800637"/>
                </a:lnTo>
                <a:lnTo>
                  <a:pt x="0" y="8006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14" name="Freeform 14"/>
          <p:cNvSpPr/>
          <p:nvPr/>
        </p:nvSpPr>
        <p:spPr>
          <a:xfrm>
            <a:off x="1286317" y="8775770"/>
            <a:ext cx="309143" cy="309143"/>
          </a:xfrm>
          <a:custGeom>
            <a:avLst/>
            <a:gdLst/>
            <a:ahLst/>
            <a:cxnLst/>
            <a:rect l="l" t="t" r="r" b="b"/>
            <a:pathLst>
              <a:path w="309143" h="309143">
                <a:moveTo>
                  <a:pt x="0" y="0"/>
                </a:moveTo>
                <a:lnTo>
                  <a:pt x="309143" y="0"/>
                </a:lnTo>
                <a:lnTo>
                  <a:pt x="309143" y="309143"/>
                </a:lnTo>
                <a:lnTo>
                  <a:pt x="0" y="3091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15" name="TextBox 15"/>
          <p:cNvSpPr txBox="1"/>
          <p:nvPr/>
        </p:nvSpPr>
        <p:spPr>
          <a:xfrm>
            <a:off x="2147910" y="3837214"/>
            <a:ext cx="2871044" cy="295275"/>
          </a:xfrm>
          <a:prstGeom prst="rect">
            <a:avLst/>
          </a:prstGeom>
        </p:spPr>
        <p:txBody>
          <a:bodyPr lIns="0" tIns="0" rIns="0" bIns="0" rtlCol="0" anchor="t">
            <a:spAutoFit/>
          </a:bodyPr>
          <a:lstStyle/>
          <a:p>
            <a:pPr algn="ctr">
              <a:lnSpc>
                <a:spcPts val="2399"/>
              </a:lnSpc>
            </a:pPr>
            <a:r>
              <a:rPr lang="en-US" sz="1999">
                <a:solidFill>
                  <a:srgbClr val="FFFFFF"/>
                </a:solidFill>
                <a:latin typeface="Helios"/>
                <a:ea typeface="Helios"/>
                <a:cs typeface="Helios"/>
                <a:sym typeface="Helios"/>
              </a:rPr>
              <a:t>Sensor limitations</a:t>
            </a:r>
          </a:p>
        </p:txBody>
      </p:sp>
      <p:sp>
        <p:nvSpPr>
          <p:cNvPr id="16" name="TextBox 16"/>
          <p:cNvSpPr txBox="1"/>
          <p:nvPr/>
        </p:nvSpPr>
        <p:spPr>
          <a:xfrm>
            <a:off x="2147910" y="2641813"/>
            <a:ext cx="2871044" cy="295275"/>
          </a:xfrm>
          <a:prstGeom prst="rect">
            <a:avLst/>
          </a:prstGeom>
        </p:spPr>
        <p:txBody>
          <a:bodyPr lIns="0" tIns="0" rIns="0" bIns="0" rtlCol="0" anchor="t">
            <a:spAutoFit/>
          </a:bodyPr>
          <a:lstStyle/>
          <a:p>
            <a:pPr algn="ctr">
              <a:lnSpc>
                <a:spcPts val="2399"/>
              </a:lnSpc>
            </a:pPr>
            <a:r>
              <a:rPr lang="en-US" sz="1999">
                <a:solidFill>
                  <a:srgbClr val="FFFFFF"/>
                </a:solidFill>
                <a:latin typeface="Helios"/>
                <a:ea typeface="Helios"/>
                <a:cs typeface="Helios"/>
                <a:sym typeface="Helios"/>
              </a:rPr>
              <a:t>Dynamic environments</a:t>
            </a:r>
          </a:p>
        </p:txBody>
      </p:sp>
      <p:sp>
        <p:nvSpPr>
          <p:cNvPr id="17" name="TextBox 17"/>
          <p:cNvSpPr txBox="1"/>
          <p:nvPr/>
        </p:nvSpPr>
        <p:spPr>
          <a:xfrm>
            <a:off x="2147910" y="5025651"/>
            <a:ext cx="2871044" cy="295275"/>
          </a:xfrm>
          <a:prstGeom prst="rect">
            <a:avLst/>
          </a:prstGeom>
        </p:spPr>
        <p:txBody>
          <a:bodyPr lIns="0" tIns="0" rIns="0" bIns="0" rtlCol="0" anchor="t">
            <a:spAutoFit/>
          </a:bodyPr>
          <a:lstStyle/>
          <a:p>
            <a:pPr algn="ctr">
              <a:lnSpc>
                <a:spcPts val="2399"/>
              </a:lnSpc>
            </a:pPr>
            <a:r>
              <a:rPr lang="en-US" sz="1999">
                <a:solidFill>
                  <a:srgbClr val="FFFFFF"/>
                </a:solidFill>
                <a:latin typeface="Helios"/>
                <a:ea typeface="Helios"/>
                <a:cs typeface="Helios"/>
                <a:sym typeface="Helios"/>
              </a:rPr>
              <a:t>Parameter tuning</a:t>
            </a:r>
          </a:p>
        </p:txBody>
      </p:sp>
      <p:sp>
        <p:nvSpPr>
          <p:cNvPr id="18" name="TextBox 18"/>
          <p:cNvSpPr txBox="1"/>
          <p:nvPr/>
        </p:nvSpPr>
        <p:spPr>
          <a:xfrm>
            <a:off x="2147910" y="6235863"/>
            <a:ext cx="2871044" cy="295275"/>
          </a:xfrm>
          <a:prstGeom prst="rect">
            <a:avLst/>
          </a:prstGeom>
        </p:spPr>
        <p:txBody>
          <a:bodyPr lIns="0" tIns="0" rIns="0" bIns="0" rtlCol="0" anchor="t">
            <a:spAutoFit/>
          </a:bodyPr>
          <a:lstStyle/>
          <a:p>
            <a:pPr algn="ctr">
              <a:lnSpc>
                <a:spcPts val="2399"/>
              </a:lnSpc>
            </a:pPr>
            <a:r>
              <a:rPr lang="en-US" sz="1999">
                <a:solidFill>
                  <a:srgbClr val="FFFFFF"/>
                </a:solidFill>
                <a:latin typeface="Helios"/>
                <a:ea typeface="Helios"/>
                <a:cs typeface="Helios"/>
                <a:sym typeface="Helios"/>
              </a:rPr>
              <a:t>Recovery behaviors:</a:t>
            </a:r>
          </a:p>
        </p:txBody>
      </p:sp>
      <p:sp>
        <p:nvSpPr>
          <p:cNvPr id="19" name="TextBox 19"/>
          <p:cNvSpPr txBox="1"/>
          <p:nvPr/>
        </p:nvSpPr>
        <p:spPr>
          <a:xfrm>
            <a:off x="2147910" y="7365083"/>
            <a:ext cx="2871044" cy="590550"/>
          </a:xfrm>
          <a:prstGeom prst="rect">
            <a:avLst/>
          </a:prstGeom>
        </p:spPr>
        <p:txBody>
          <a:bodyPr lIns="0" tIns="0" rIns="0" bIns="0" rtlCol="0" anchor="t">
            <a:spAutoFit/>
          </a:bodyPr>
          <a:lstStyle/>
          <a:p>
            <a:pPr algn="ctr">
              <a:lnSpc>
                <a:spcPts val="2399"/>
              </a:lnSpc>
            </a:pPr>
            <a:r>
              <a:rPr lang="en-US" sz="1999">
                <a:solidFill>
                  <a:srgbClr val="FFFFFF"/>
                </a:solidFill>
                <a:latin typeface="Helios"/>
                <a:ea typeface="Helios"/>
                <a:cs typeface="Helios"/>
                <a:sym typeface="Helios"/>
              </a:rPr>
              <a:t>Simulation and real-world testing: </a:t>
            </a:r>
          </a:p>
        </p:txBody>
      </p:sp>
      <p:sp>
        <p:nvSpPr>
          <p:cNvPr id="20" name="TextBox 20"/>
          <p:cNvSpPr txBox="1"/>
          <p:nvPr/>
        </p:nvSpPr>
        <p:spPr>
          <a:xfrm>
            <a:off x="2147910" y="8775770"/>
            <a:ext cx="2871044" cy="295275"/>
          </a:xfrm>
          <a:prstGeom prst="rect">
            <a:avLst/>
          </a:prstGeom>
        </p:spPr>
        <p:txBody>
          <a:bodyPr lIns="0" tIns="0" rIns="0" bIns="0" rtlCol="0" anchor="t">
            <a:spAutoFit/>
          </a:bodyPr>
          <a:lstStyle/>
          <a:p>
            <a:pPr algn="ctr">
              <a:lnSpc>
                <a:spcPts val="2399"/>
              </a:lnSpc>
            </a:pPr>
            <a:r>
              <a:rPr lang="en-US" sz="1999">
                <a:solidFill>
                  <a:srgbClr val="FFFFFF"/>
                </a:solidFill>
                <a:latin typeface="Helios"/>
                <a:ea typeface="Helios"/>
                <a:cs typeface="Helios"/>
                <a:sym typeface="Helios"/>
              </a:rPr>
              <a:t>Regular map updates: </a:t>
            </a:r>
          </a:p>
        </p:txBody>
      </p:sp>
      <p:sp>
        <p:nvSpPr>
          <p:cNvPr id="21" name="TextBox 21"/>
          <p:cNvSpPr txBox="1"/>
          <p:nvPr/>
        </p:nvSpPr>
        <p:spPr>
          <a:xfrm>
            <a:off x="5327424" y="2632003"/>
            <a:ext cx="9175478" cy="295275"/>
          </a:xfrm>
          <a:prstGeom prst="rect">
            <a:avLst/>
          </a:prstGeom>
        </p:spPr>
        <p:txBody>
          <a:bodyPr lIns="0" tIns="0" rIns="0" bIns="0" rtlCol="0" anchor="t">
            <a:spAutoFit/>
          </a:bodyPr>
          <a:lstStyle/>
          <a:p>
            <a:pPr algn="l">
              <a:lnSpc>
                <a:spcPts val="2399"/>
              </a:lnSpc>
            </a:pPr>
            <a:r>
              <a:rPr lang="en-US" sz="1999">
                <a:solidFill>
                  <a:srgbClr val="07081C"/>
                </a:solidFill>
                <a:latin typeface="Helios"/>
                <a:ea typeface="Helios"/>
                <a:cs typeface="Helios"/>
                <a:sym typeface="Helios"/>
              </a:rPr>
              <a:t>Robots must adapt to moving obstacles and changing layouts in real time.</a:t>
            </a:r>
          </a:p>
        </p:txBody>
      </p:sp>
      <p:sp>
        <p:nvSpPr>
          <p:cNvPr id="22" name="TextBox 22"/>
          <p:cNvSpPr txBox="1"/>
          <p:nvPr/>
        </p:nvSpPr>
        <p:spPr>
          <a:xfrm>
            <a:off x="5327424" y="3844118"/>
            <a:ext cx="9175478" cy="295275"/>
          </a:xfrm>
          <a:prstGeom prst="rect">
            <a:avLst/>
          </a:prstGeom>
        </p:spPr>
        <p:txBody>
          <a:bodyPr lIns="0" tIns="0" rIns="0" bIns="0" rtlCol="0" anchor="t">
            <a:spAutoFit/>
          </a:bodyPr>
          <a:lstStyle/>
          <a:p>
            <a:pPr algn="l">
              <a:lnSpc>
                <a:spcPts val="2399"/>
              </a:lnSpc>
            </a:pPr>
            <a:r>
              <a:rPr lang="en-US" sz="1999">
                <a:solidFill>
                  <a:srgbClr val="07081C"/>
                </a:solidFill>
                <a:latin typeface="Helios"/>
                <a:ea typeface="Helios"/>
                <a:cs typeface="Helios"/>
                <a:sym typeface="Helios"/>
              </a:rPr>
              <a:t>Noisy or inaccurate sensor data can affect localization and mapping quality.</a:t>
            </a:r>
          </a:p>
        </p:txBody>
      </p:sp>
      <p:sp>
        <p:nvSpPr>
          <p:cNvPr id="23" name="TextBox 23"/>
          <p:cNvSpPr txBox="1"/>
          <p:nvPr/>
        </p:nvSpPr>
        <p:spPr>
          <a:xfrm>
            <a:off x="5327424" y="5023315"/>
            <a:ext cx="11931876" cy="295275"/>
          </a:xfrm>
          <a:prstGeom prst="rect">
            <a:avLst/>
          </a:prstGeom>
        </p:spPr>
        <p:txBody>
          <a:bodyPr lIns="0" tIns="0" rIns="0" bIns="0" rtlCol="0" anchor="t">
            <a:spAutoFit/>
          </a:bodyPr>
          <a:lstStyle/>
          <a:p>
            <a:pPr algn="l">
              <a:lnSpc>
                <a:spcPts val="2399"/>
              </a:lnSpc>
            </a:pPr>
            <a:r>
              <a:rPr lang="en-US" sz="1999">
                <a:solidFill>
                  <a:srgbClr val="07081C"/>
                </a:solidFill>
                <a:latin typeface="Helios"/>
                <a:ea typeface="Helios"/>
                <a:cs typeface="Helios"/>
                <a:sym typeface="Helios"/>
              </a:rPr>
              <a:t>Achieving optimal navigation performance often requires careful adjustment of numerous settings.</a:t>
            </a:r>
          </a:p>
        </p:txBody>
      </p:sp>
      <p:sp>
        <p:nvSpPr>
          <p:cNvPr id="24" name="TextBox 24"/>
          <p:cNvSpPr txBox="1"/>
          <p:nvPr/>
        </p:nvSpPr>
        <p:spPr>
          <a:xfrm>
            <a:off x="5327424" y="6228899"/>
            <a:ext cx="11931876" cy="295275"/>
          </a:xfrm>
          <a:prstGeom prst="rect">
            <a:avLst/>
          </a:prstGeom>
        </p:spPr>
        <p:txBody>
          <a:bodyPr lIns="0" tIns="0" rIns="0" bIns="0" rtlCol="0" anchor="t">
            <a:spAutoFit/>
          </a:bodyPr>
          <a:lstStyle/>
          <a:p>
            <a:pPr algn="l">
              <a:lnSpc>
                <a:spcPts val="2399"/>
              </a:lnSpc>
            </a:pPr>
            <a:r>
              <a:rPr lang="en-US" sz="1999">
                <a:solidFill>
                  <a:srgbClr val="07081C"/>
                </a:solidFill>
                <a:latin typeface="Helios"/>
                <a:ea typeface="Helios"/>
                <a:cs typeface="Helios"/>
                <a:sym typeface="Helios"/>
              </a:rPr>
              <a:t> Implementing robust strategies for error recovery improves reliability in unpredictable scenarios.</a:t>
            </a:r>
          </a:p>
        </p:txBody>
      </p:sp>
      <p:sp>
        <p:nvSpPr>
          <p:cNvPr id="25" name="TextBox 25"/>
          <p:cNvSpPr txBox="1"/>
          <p:nvPr/>
        </p:nvSpPr>
        <p:spPr>
          <a:xfrm>
            <a:off x="5327424" y="7512750"/>
            <a:ext cx="9175478" cy="295275"/>
          </a:xfrm>
          <a:prstGeom prst="rect">
            <a:avLst/>
          </a:prstGeom>
        </p:spPr>
        <p:txBody>
          <a:bodyPr lIns="0" tIns="0" rIns="0" bIns="0" rtlCol="0" anchor="t">
            <a:spAutoFit/>
          </a:bodyPr>
          <a:lstStyle/>
          <a:p>
            <a:pPr algn="l">
              <a:lnSpc>
                <a:spcPts val="2399"/>
              </a:lnSpc>
            </a:pPr>
            <a:r>
              <a:rPr lang="en-US" sz="1999">
                <a:solidFill>
                  <a:srgbClr val="07081C"/>
                </a:solidFill>
                <a:latin typeface="Helios"/>
                <a:ea typeface="Helios"/>
                <a:cs typeface="Helios"/>
                <a:sym typeface="Helios"/>
              </a:rPr>
              <a:t>Combining both methods helps identify and resolve issues before deployment.</a:t>
            </a:r>
          </a:p>
        </p:txBody>
      </p:sp>
      <p:sp>
        <p:nvSpPr>
          <p:cNvPr id="26" name="TextBox 26"/>
          <p:cNvSpPr txBox="1"/>
          <p:nvPr/>
        </p:nvSpPr>
        <p:spPr>
          <a:xfrm>
            <a:off x="5327424" y="8789638"/>
            <a:ext cx="11432821" cy="295275"/>
          </a:xfrm>
          <a:prstGeom prst="rect">
            <a:avLst/>
          </a:prstGeom>
        </p:spPr>
        <p:txBody>
          <a:bodyPr lIns="0" tIns="0" rIns="0" bIns="0" rtlCol="0" anchor="t">
            <a:spAutoFit/>
          </a:bodyPr>
          <a:lstStyle/>
          <a:p>
            <a:pPr algn="l">
              <a:lnSpc>
                <a:spcPts val="2399"/>
              </a:lnSpc>
            </a:pPr>
            <a:r>
              <a:rPr lang="en-US" sz="1999">
                <a:solidFill>
                  <a:srgbClr val="07081C"/>
                </a:solidFill>
                <a:latin typeface="Helios"/>
                <a:ea typeface="Helios"/>
                <a:cs typeface="Helios"/>
                <a:sym typeface="Helios"/>
              </a:rPr>
              <a:t>Keeping maps current ensures accurate localization and safe navigation as environments evolve.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FBFF"/>
        </a:solidFill>
        <a:effectLst/>
      </p:bgPr>
    </p:bg>
    <p:spTree>
      <p:nvGrpSpPr>
        <p:cNvPr id="1" name=""/>
        <p:cNvGrpSpPr/>
        <p:nvPr/>
      </p:nvGrpSpPr>
      <p:grpSpPr>
        <a:xfrm>
          <a:off x="0" y="0"/>
          <a:ext cx="0" cy="0"/>
          <a:chOff x="0" y="0"/>
          <a:chExt cx="0" cy="0"/>
        </a:xfrm>
      </p:grpSpPr>
      <p:sp>
        <p:nvSpPr>
          <p:cNvPr id="2" name="Freeform 2"/>
          <p:cNvSpPr/>
          <p:nvPr/>
        </p:nvSpPr>
        <p:spPr>
          <a:xfrm rot="-2700000">
            <a:off x="-4317047" y="-3837181"/>
            <a:ext cx="11641929" cy="11641929"/>
          </a:xfrm>
          <a:custGeom>
            <a:avLst/>
            <a:gdLst/>
            <a:ahLst/>
            <a:cxnLst/>
            <a:rect l="l" t="t" r="r" b="b"/>
            <a:pathLst>
              <a:path w="11641929" h="11641929">
                <a:moveTo>
                  <a:pt x="0" y="0"/>
                </a:moveTo>
                <a:lnTo>
                  <a:pt x="11641929" y="0"/>
                </a:lnTo>
                <a:lnTo>
                  <a:pt x="11641929" y="11641929"/>
                </a:lnTo>
                <a:lnTo>
                  <a:pt x="0" y="11641929"/>
                </a:lnTo>
                <a:lnTo>
                  <a:pt x="0" y="0"/>
                </a:lnTo>
                <a:close/>
              </a:path>
            </a:pathLst>
          </a:custGeom>
          <a:blipFill>
            <a:blip r:embed="rId2">
              <a:alphaModFix amt="6999"/>
            </a:blip>
            <a:stretch>
              <a:fillRect/>
            </a:stretch>
          </a:blipFill>
        </p:spPr>
        <p:txBody>
          <a:bodyPr/>
          <a:lstStyle/>
          <a:p>
            <a:endParaRPr lang="he-IL"/>
          </a:p>
        </p:txBody>
      </p:sp>
      <p:grpSp>
        <p:nvGrpSpPr>
          <p:cNvPr id="3" name="Group 3"/>
          <p:cNvGrpSpPr/>
          <p:nvPr/>
        </p:nvGrpSpPr>
        <p:grpSpPr>
          <a:xfrm rot="-2700000">
            <a:off x="-3985629" y="-3505764"/>
            <a:ext cx="10863149" cy="10863149"/>
            <a:chOff x="0" y="0"/>
            <a:chExt cx="2041549" cy="2041549"/>
          </a:xfrm>
        </p:grpSpPr>
        <p:sp>
          <p:nvSpPr>
            <p:cNvPr id="4" name="Freeform 4"/>
            <p:cNvSpPr/>
            <p:nvPr/>
          </p:nvSpPr>
          <p:spPr>
            <a:xfrm>
              <a:off x="0" y="0"/>
              <a:ext cx="2041549" cy="2041549"/>
            </a:xfrm>
            <a:custGeom>
              <a:avLst/>
              <a:gdLst/>
              <a:ahLst/>
              <a:cxnLst/>
              <a:rect l="l" t="t" r="r" b="b"/>
              <a:pathLst>
                <a:path w="2041549" h="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txBody>
            <a:bodyPr/>
            <a:lstStyle/>
            <a:p>
              <a:endParaRPr lang="he-IL"/>
            </a:p>
          </p:txBody>
        </p:sp>
        <p:sp>
          <p:nvSpPr>
            <p:cNvPr id="5" name="TextBox 5"/>
            <p:cNvSpPr txBox="1"/>
            <p:nvPr/>
          </p:nvSpPr>
          <p:spPr>
            <a:xfrm>
              <a:off x="0" y="-38100"/>
              <a:ext cx="2041549" cy="207964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144000" y="6480352"/>
            <a:ext cx="8744328" cy="3270367"/>
            <a:chOff x="0" y="0"/>
            <a:chExt cx="11659104" cy="4360490"/>
          </a:xfrm>
        </p:grpSpPr>
        <p:pic>
          <p:nvPicPr>
            <p:cNvPr id="7" name="Picture 7"/>
            <p:cNvPicPr>
              <a:picLocks noChangeAspect="1"/>
            </p:cNvPicPr>
            <p:nvPr/>
          </p:nvPicPr>
          <p:blipFill>
            <a:blip r:embed="rId3"/>
            <a:srcRect t="37753" b="24846"/>
            <a:stretch>
              <a:fillRect/>
            </a:stretch>
          </p:blipFill>
          <p:spPr>
            <a:xfrm>
              <a:off x="0" y="0"/>
              <a:ext cx="11659104" cy="4360490"/>
            </a:xfrm>
            <a:prstGeom prst="rect">
              <a:avLst/>
            </a:prstGeom>
          </p:spPr>
        </p:pic>
      </p:grpSp>
      <p:sp>
        <p:nvSpPr>
          <p:cNvPr id="8" name="Freeform 8"/>
          <p:cNvSpPr/>
          <p:nvPr/>
        </p:nvSpPr>
        <p:spPr>
          <a:xfrm>
            <a:off x="11445136" y="384881"/>
            <a:ext cx="5695879" cy="5695879"/>
          </a:xfrm>
          <a:custGeom>
            <a:avLst/>
            <a:gdLst/>
            <a:ahLst/>
            <a:cxnLst/>
            <a:rect l="l" t="t" r="r" b="b"/>
            <a:pathLst>
              <a:path w="5695879" h="5695879">
                <a:moveTo>
                  <a:pt x="0" y="0"/>
                </a:moveTo>
                <a:lnTo>
                  <a:pt x="5695879" y="0"/>
                </a:lnTo>
                <a:lnTo>
                  <a:pt x="5695879" y="5695880"/>
                </a:lnTo>
                <a:lnTo>
                  <a:pt x="0" y="5695880"/>
                </a:lnTo>
                <a:lnTo>
                  <a:pt x="0" y="0"/>
                </a:lnTo>
                <a:close/>
              </a:path>
            </a:pathLst>
          </a:custGeom>
          <a:blipFill>
            <a:blip r:embed="rId4"/>
            <a:stretch>
              <a:fillRect/>
            </a:stretch>
          </a:blipFill>
        </p:spPr>
        <p:txBody>
          <a:bodyPr/>
          <a:lstStyle/>
          <a:p>
            <a:endParaRPr lang="he-IL"/>
          </a:p>
        </p:txBody>
      </p:sp>
      <p:sp>
        <p:nvSpPr>
          <p:cNvPr id="9" name="TextBox 9"/>
          <p:cNvSpPr txBox="1"/>
          <p:nvPr/>
        </p:nvSpPr>
        <p:spPr>
          <a:xfrm>
            <a:off x="1028700" y="1129134"/>
            <a:ext cx="7660333" cy="1330325"/>
          </a:xfrm>
          <a:prstGeom prst="rect">
            <a:avLst/>
          </a:prstGeom>
        </p:spPr>
        <p:txBody>
          <a:bodyPr lIns="0" tIns="0" rIns="0" bIns="0" rtlCol="0" anchor="t">
            <a:spAutoFit/>
          </a:bodyPr>
          <a:lstStyle/>
          <a:p>
            <a:pPr algn="l">
              <a:lnSpc>
                <a:spcPts val="5199"/>
              </a:lnSpc>
            </a:pPr>
            <a:r>
              <a:rPr lang="en-US" sz="3999" b="1">
                <a:solidFill>
                  <a:srgbClr val="16599D"/>
                </a:solidFill>
                <a:latin typeface="Helios Bold"/>
                <a:ea typeface="Helios Bold"/>
                <a:cs typeface="Helios Bold"/>
                <a:sym typeface="Helios Bold"/>
              </a:rPr>
              <a:t>APPLICATIONS AND CASE STUDIES:</a:t>
            </a:r>
          </a:p>
        </p:txBody>
      </p:sp>
      <p:sp>
        <p:nvSpPr>
          <p:cNvPr id="10" name="TextBox 10"/>
          <p:cNvSpPr txBox="1"/>
          <p:nvPr/>
        </p:nvSpPr>
        <p:spPr>
          <a:xfrm>
            <a:off x="1028700" y="2925681"/>
            <a:ext cx="7481399" cy="5189855"/>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Helios"/>
                <a:ea typeface="Helios"/>
                <a:cs typeface="Helios"/>
                <a:sym typeface="Helios"/>
              </a:rPr>
              <a:t>ROS navigation is widely applied across a variety of real-world domains. In warehouse automation, autonomous mobile robots use ROS to transport goods efficiently through complex environments. Domestic robots, such as robotic vacuum cleaners and lawn mowers, rely on navigation algorithms for safe and effective operation in homes and gardens. Delivery and service robots use ROS navigation to autonomously deliver packages and supplies in urban areas and hospitals. Additionally, research institutions leverage ROS for prototyping and evaluating advanced navigation techniques, while principles from ROS navigation are also foundational for the development of self-driving vehicles and drones.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7FBFF"/>
        </a:solidFill>
        <a:effectLst/>
      </p:bgPr>
    </p:bg>
    <p:spTree>
      <p:nvGrpSpPr>
        <p:cNvPr id="1" name=""/>
        <p:cNvGrpSpPr/>
        <p:nvPr/>
      </p:nvGrpSpPr>
      <p:grpSpPr>
        <a:xfrm>
          <a:off x="0" y="0"/>
          <a:ext cx="0" cy="0"/>
          <a:chOff x="0" y="0"/>
          <a:chExt cx="0" cy="0"/>
        </a:xfrm>
      </p:grpSpPr>
      <p:sp>
        <p:nvSpPr>
          <p:cNvPr id="2" name="Freeform 2"/>
          <p:cNvSpPr/>
          <p:nvPr/>
        </p:nvSpPr>
        <p:spPr>
          <a:xfrm rot="-2700000">
            <a:off x="9824487" y="2845723"/>
            <a:ext cx="11641929" cy="11641929"/>
          </a:xfrm>
          <a:custGeom>
            <a:avLst/>
            <a:gdLst/>
            <a:ahLst/>
            <a:cxnLst/>
            <a:rect l="l" t="t" r="r" b="b"/>
            <a:pathLst>
              <a:path w="11641929" h="11641929">
                <a:moveTo>
                  <a:pt x="0" y="0"/>
                </a:moveTo>
                <a:lnTo>
                  <a:pt x="11641929" y="0"/>
                </a:lnTo>
                <a:lnTo>
                  <a:pt x="11641929" y="11641929"/>
                </a:lnTo>
                <a:lnTo>
                  <a:pt x="0" y="11641929"/>
                </a:lnTo>
                <a:lnTo>
                  <a:pt x="0" y="0"/>
                </a:lnTo>
                <a:close/>
              </a:path>
            </a:pathLst>
          </a:custGeom>
          <a:blipFill>
            <a:blip r:embed="rId2">
              <a:alphaModFix amt="6999"/>
            </a:blip>
            <a:stretch>
              <a:fillRect/>
            </a:stretch>
          </a:blipFill>
        </p:spPr>
        <p:txBody>
          <a:bodyPr/>
          <a:lstStyle/>
          <a:p>
            <a:endParaRPr lang="he-IL"/>
          </a:p>
        </p:txBody>
      </p:sp>
      <p:grpSp>
        <p:nvGrpSpPr>
          <p:cNvPr id="3" name="Group 3"/>
          <p:cNvGrpSpPr/>
          <p:nvPr/>
        </p:nvGrpSpPr>
        <p:grpSpPr>
          <a:xfrm rot="-2700000">
            <a:off x="10155905" y="3177140"/>
            <a:ext cx="10863149" cy="10863149"/>
            <a:chOff x="0" y="0"/>
            <a:chExt cx="2041549" cy="2041549"/>
          </a:xfrm>
        </p:grpSpPr>
        <p:sp>
          <p:nvSpPr>
            <p:cNvPr id="4" name="Freeform 4"/>
            <p:cNvSpPr/>
            <p:nvPr/>
          </p:nvSpPr>
          <p:spPr>
            <a:xfrm>
              <a:off x="0" y="0"/>
              <a:ext cx="2041549" cy="2041549"/>
            </a:xfrm>
            <a:custGeom>
              <a:avLst/>
              <a:gdLst/>
              <a:ahLst/>
              <a:cxnLst/>
              <a:rect l="l" t="t" r="r" b="b"/>
              <a:pathLst>
                <a:path w="2041549" h="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txBody>
            <a:bodyPr/>
            <a:lstStyle/>
            <a:p>
              <a:endParaRPr lang="he-IL"/>
            </a:p>
          </p:txBody>
        </p:sp>
        <p:sp>
          <p:nvSpPr>
            <p:cNvPr id="5" name="TextBox 5"/>
            <p:cNvSpPr txBox="1"/>
            <p:nvPr/>
          </p:nvSpPr>
          <p:spPr>
            <a:xfrm>
              <a:off x="0" y="-38100"/>
              <a:ext cx="2041549" cy="2079649"/>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2700000">
            <a:off x="-4317047" y="-3837181"/>
            <a:ext cx="11641929" cy="11641929"/>
          </a:xfrm>
          <a:custGeom>
            <a:avLst/>
            <a:gdLst/>
            <a:ahLst/>
            <a:cxnLst/>
            <a:rect l="l" t="t" r="r" b="b"/>
            <a:pathLst>
              <a:path w="11641929" h="11641929">
                <a:moveTo>
                  <a:pt x="0" y="0"/>
                </a:moveTo>
                <a:lnTo>
                  <a:pt x="11641929" y="0"/>
                </a:lnTo>
                <a:lnTo>
                  <a:pt x="11641929" y="11641929"/>
                </a:lnTo>
                <a:lnTo>
                  <a:pt x="0" y="11641929"/>
                </a:lnTo>
                <a:lnTo>
                  <a:pt x="0" y="0"/>
                </a:lnTo>
                <a:close/>
              </a:path>
            </a:pathLst>
          </a:custGeom>
          <a:blipFill>
            <a:blip r:embed="rId2">
              <a:alphaModFix amt="6999"/>
            </a:blip>
            <a:stretch>
              <a:fillRect/>
            </a:stretch>
          </a:blipFill>
        </p:spPr>
        <p:txBody>
          <a:bodyPr/>
          <a:lstStyle/>
          <a:p>
            <a:endParaRPr lang="he-IL"/>
          </a:p>
        </p:txBody>
      </p:sp>
      <p:grpSp>
        <p:nvGrpSpPr>
          <p:cNvPr id="7" name="Group 7"/>
          <p:cNvGrpSpPr/>
          <p:nvPr/>
        </p:nvGrpSpPr>
        <p:grpSpPr>
          <a:xfrm rot="-2700000">
            <a:off x="-3985629" y="-3505764"/>
            <a:ext cx="10863149" cy="10863149"/>
            <a:chOff x="0" y="0"/>
            <a:chExt cx="2041549" cy="2041549"/>
          </a:xfrm>
        </p:grpSpPr>
        <p:sp>
          <p:nvSpPr>
            <p:cNvPr id="8" name="Freeform 8"/>
            <p:cNvSpPr/>
            <p:nvPr/>
          </p:nvSpPr>
          <p:spPr>
            <a:xfrm>
              <a:off x="0" y="0"/>
              <a:ext cx="2041549" cy="2041549"/>
            </a:xfrm>
            <a:custGeom>
              <a:avLst/>
              <a:gdLst/>
              <a:ahLst/>
              <a:cxnLst/>
              <a:rect l="l" t="t" r="r" b="b"/>
              <a:pathLst>
                <a:path w="2041549" h="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txBody>
            <a:bodyPr/>
            <a:lstStyle/>
            <a:p>
              <a:endParaRPr lang="he-IL"/>
            </a:p>
          </p:txBody>
        </p:sp>
        <p:sp>
          <p:nvSpPr>
            <p:cNvPr id="9" name="TextBox 9"/>
            <p:cNvSpPr txBox="1"/>
            <p:nvPr/>
          </p:nvSpPr>
          <p:spPr>
            <a:xfrm>
              <a:off x="0" y="-38100"/>
              <a:ext cx="2041549" cy="20796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5962650" y="6544566"/>
            <a:ext cx="2138429" cy="2713734"/>
            <a:chOff x="0" y="0"/>
            <a:chExt cx="563208" cy="714728"/>
          </a:xfrm>
        </p:grpSpPr>
        <p:sp>
          <p:nvSpPr>
            <p:cNvPr id="11" name="Freeform 11"/>
            <p:cNvSpPr/>
            <p:nvPr/>
          </p:nvSpPr>
          <p:spPr>
            <a:xfrm>
              <a:off x="0" y="0"/>
              <a:ext cx="563208" cy="714728"/>
            </a:xfrm>
            <a:custGeom>
              <a:avLst/>
              <a:gdLst/>
              <a:ahLst/>
              <a:cxnLst/>
              <a:rect l="l" t="t" r="r" b="b"/>
              <a:pathLst>
                <a:path w="563208" h="714728">
                  <a:moveTo>
                    <a:pt x="0" y="0"/>
                  </a:moveTo>
                  <a:lnTo>
                    <a:pt x="563208" y="0"/>
                  </a:lnTo>
                  <a:lnTo>
                    <a:pt x="563208" y="714728"/>
                  </a:lnTo>
                  <a:lnTo>
                    <a:pt x="0" y="714728"/>
                  </a:lnTo>
                  <a:close/>
                </a:path>
              </a:pathLst>
            </a:custGeom>
            <a:solidFill>
              <a:srgbClr val="F7FBFF"/>
            </a:solidFill>
          </p:spPr>
          <p:txBody>
            <a:bodyPr/>
            <a:lstStyle/>
            <a:p>
              <a:endParaRPr lang="he-IL"/>
            </a:p>
          </p:txBody>
        </p:sp>
        <p:sp>
          <p:nvSpPr>
            <p:cNvPr id="12" name="TextBox 12"/>
            <p:cNvSpPr txBox="1"/>
            <p:nvPr/>
          </p:nvSpPr>
          <p:spPr>
            <a:xfrm>
              <a:off x="0" y="-38100"/>
              <a:ext cx="563208" cy="75282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5896855" y="9045836"/>
            <a:ext cx="131590" cy="13159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A2B"/>
            </a:solidFill>
          </p:spPr>
          <p:txBody>
            <a:bodyPr/>
            <a:lstStyle/>
            <a:p>
              <a:endParaRPr lang="he-IL"/>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28700" y="2711578"/>
            <a:ext cx="13203260" cy="3189605"/>
          </a:xfrm>
          <a:prstGeom prst="rect">
            <a:avLst/>
          </a:prstGeom>
        </p:spPr>
        <p:txBody>
          <a:bodyPr lIns="0" tIns="0" rIns="0" bIns="0" rtlCol="0" anchor="t">
            <a:spAutoFit/>
          </a:bodyPr>
          <a:lstStyle/>
          <a:p>
            <a:pPr algn="just">
              <a:lnSpc>
                <a:spcPts val="3220"/>
              </a:lnSpc>
            </a:pPr>
            <a:r>
              <a:rPr lang="en-US" sz="2300">
                <a:solidFill>
                  <a:srgbClr val="000000"/>
                </a:solidFill>
                <a:latin typeface="Helios"/>
                <a:ea typeface="Helios"/>
                <a:cs typeface="Helios"/>
                <a:sym typeface="Helios"/>
              </a:rPr>
              <a:t>In conclusion, mastering ROS navigation provides the foundation for developing autonomous robots capable of perceiving their environment, localizing themselves, and planning safe paths. This course has introduced the essential concepts, tools, and practical skills needed for real-world navigation tasks. To further enhance expertise, students are encouraged to explore advanced topics such as multi-robot systems, 3D mapping, and robust sensor fusion. Continuous hands-on experimentation and engagement with the ROS community will deepen understanding and support ongoing growth in the field of robotics.</a:t>
            </a:r>
          </a:p>
          <a:p>
            <a:pPr algn="just">
              <a:lnSpc>
                <a:spcPts val="3220"/>
              </a:lnSpc>
              <a:spcBef>
                <a:spcPct val="0"/>
              </a:spcBef>
            </a:pPr>
            <a:endParaRPr lang="en-US" sz="2300">
              <a:solidFill>
                <a:srgbClr val="000000"/>
              </a:solidFill>
              <a:latin typeface="Helios"/>
              <a:ea typeface="Helios"/>
              <a:cs typeface="Helios"/>
              <a:sym typeface="Helios"/>
            </a:endParaRPr>
          </a:p>
        </p:txBody>
      </p:sp>
      <p:grpSp>
        <p:nvGrpSpPr>
          <p:cNvPr id="17" name="Group 17"/>
          <p:cNvGrpSpPr/>
          <p:nvPr/>
        </p:nvGrpSpPr>
        <p:grpSpPr>
          <a:xfrm>
            <a:off x="5181241" y="5621740"/>
            <a:ext cx="6559612" cy="4375081"/>
            <a:chOff x="0" y="0"/>
            <a:chExt cx="8746149" cy="5833442"/>
          </a:xfrm>
        </p:grpSpPr>
        <p:pic>
          <p:nvPicPr>
            <p:cNvPr id="18" name="Picture 18"/>
            <p:cNvPicPr>
              <a:picLocks noChangeAspect="1"/>
            </p:cNvPicPr>
            <p:nvPr/>
          </p:nvPicPr>
          <p:blipFill>
            <a:blip r:embed="rId3"/>
            <a:srcRect l="6145" r="6145"/>
            <a:stretch>
              <a:fillRect/>
            </a:stretch>
          </p:blipFill>
          <p:spPr>
            <a:xfrm>
              <a:off x="0" y="0"/>
              <a:ext cx="8746149" cy="5833442"/>
            </a:xfrm>
            <a:prstGeom prst="rect">
              <a:avLst/>
            </a:prstGeom>
          </p:spPr>
        </p:pic>
      </p:grpSp>
      <p:sp>
        <p:nvSpPr>
          <p:cNvPr id="19" name="TextBox 19"/>
          <p:cNvSpPr txBox="1"/>
          <p:nvPr/>
        </p:nvSpPr>
        <p:spPr>
          <a:xfrm>
            <a:off x="1028700" y="1763691"/>
            <a:ext cx="10712153" cy="663575"/>
          </a:xfrm>
          <a:prstGeom prst="rect">
            <a:avLst/>
          </a:prstGeom>
        </p:spPr>
        <p:txBody>
          <a:bodyPr lIns="0" tIns="0" rIns="0" bIns="0" rtlCol="0" anchor="t">
            <a:spAutoFit/>
          </a:bodyPr>
          <a:lstStyle/>
          <a:p>
            <a:pPr algn="l">
              <a:lnSpc>
                <a:spcPts val="5199"/>
              </a:lnSpc>
            </a:pPr>
            <a:r>
              <a:rPr lang="en-US" sz="3999" b="1">
                <a:solidFill>
                  <a:srgbClr val="16599D"/>
                </a:solidFill>
                <a:latin typeface="Helios Bold"/>
                <a:ea typeface="Helios Bold"/>
                <a:cs typeface="Helios Bold"/>
                <a:sym typeface="Helios Bold"/>
              </a:rPr>
              <a:t>CONCLUSION &amp; FURTHER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BFF"/>
        </a:solidFill>
        <a:effectLst/>
      </p:bgPr>
    </p:bg>
    <p:spTree>
      <p:nvGrpSpPr>
        <p:cNvPr id="1" name=""/>
        <p:cNvGrpSpPr/>
        <p:nvPr/>
      </p:nvGrpSpPr>
      <p:grpSpPr>
        <a:xfrm>
          <a:off x="0" y="0"/>
          <a:ext cx="0" cy="0"/>
          <a:chOff x="0" y="0"/>
          <a:chExt cx="0" cy="0"/>
        </a:xfrm>
      </p:grpSpPr>
      <p:sp>
        <p:nvSpPr>
          <p:cNvPr id="2" name="Freeform 2"/>
          <p:cNvSpPr/>
          <p:nvPr/>
        </p:nvSpPr>
        <p:spPr>
          <a:xfrm rot="2700000">
            <a:off x="7001768" y="1126950"/>
            <a:ext cx="5636927" cy="605970"/>
          </a:xfrm>
          <a:custGeom>
            <a:avLst/>
            <a:gdLst/>
            <a:ahLst/>
            <a:cxnLst/>
            <a:rect l="l" t="t" r="r" b="b"/>
            <a:pathLst>
              <a:path w="5636927" h="605970">
                <a:moveTo>
                  <a:pt x="0" y="0"/>
                </a:moveTo>
                <a:lnTo>
                  <a:pt x="5636927" y="0"/>
                </a:lnTo>
                <a:lnTo>
                  <a:pt x="5636927" y="605970"/>
                </a:lnTo>
                <a:lnTo>
                  <a:pt x="0" y="605970"/>
                </a:lnTo>
                <a:lnTo>
                  <a:pt x="0" y="0"/>
                </a:lnTo>
                <a:close/>
              </a:path>
            </a:pathLst>
          </a:custGeom>
          <a:blipFill>
            <a:blip r:embed="rId2"/>
            <a:stretch>
              <a:fillRect/>
            </a:stretch>
          </a:blipFill>
        </p:spPr>
        <p:txBody>
          <a:bodyPr/>
          <a:lstStyle/>
          <a:p>
            <a:endParaRPr lang="he-IL"/>
          </a:p>
        </p:txBody>
      </p:sp>
      <p:grpSp>
        <p:nvGrpSpPr>
          <p:cNvPr id="3" name="Group 3"/>
          <p:cNvGrpSpPr/>
          <p:nvPr/>
        </p:nvGrpSpPr>
        <p:grpSpPr>
          <a:xfrm rot="-8100000">
            <a:off x="8515005" y="-553860"/>
            <a:ext cx="5359870" cy="2511321"/>
            <a:chOff x="0" y="0"/>
            <a:chExt cx="1597103" cy="748309"/>
          </a:xfrm>
        </p:grpSpPr>
        <p:sp>
          <p:nvSpPr>
            <p:cNvPr id="4" name="Freeform 4"/>
            <p:cNvSpPr/>
            <p:nvPr/>
          </p:nvSpPr>
          <p:spPr>
            <a:xfrm>
              <a:off x="0" y="0"/>
              <a:ext cx="1597103" cy="748309"/>
            </a:xfrm>
            <a:custGeom>
              <a:avLst/>
              <a:gdLst/>
              <a:ahLst/>
              <a:cxnLst/>
              <a:rect l="l" t="t" r="r" b="b"/>
              <a:pathLst>
                <a:path w="1597103" h="748309">
                  <a:moveTo>
                    <a:pt x="0" y="0"/>
                  </a:moveTo>
                  <a:lnTo>
                    <a:pt x="1597103" y="0"/>
                  </a:lnTo>
                  <a:lnTo>
                    <a:pt x="1597103" y="748309"/>
                  </a:lnTo>
                  <a:lnTo>
                    <a:pt x="0" y="748309"/>
                  </a:lnTo>
                  <a:close/>
                </a:path>
              </a:pathLst>
            </a:custGeom>
            <a:solidFill>
              <a:srgbClr val="0F4984"/>
            </a:solidFill>
          </p:spPr>
          <p:txBody>
            <a:bodyPr/>
            <a:lstStyle/>
            <a:p>
              <a:endParaRPr lang="he-IL"/>
            </a:p>
          </p:txBody>
        </p:sp>
        <p:sp>
          <p:nvSpPr>
            <p:cNvPr id="5" name="TextBox 5"/>
            <p:cNvSpPr txBox="1"/>
            <p:nvPr/>
          </p:nvSpPr>
          <p:spPr>
            <a:xfrm>
              <a:off x="0" y="-38100"/>
              <a:ext cx="1597103" cy="786409"/>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rot="2700000">
            <a:off x="9928259" y="810181"/>
            <a:ext cx="5636927" cy="605970"/>
          </a:xfrm>
          <a:custGeom>
            <a:avLst/>
            <a:gdLst/>
            <a:ahLst/>
            <a:cxnLst/>
            <a:rect l="l" t="t" r="r" b="b"/>
            <a:pathLst>
              <a:path w="5636927" h="605970">
                <a:moveTo>
                  <a:pt x="0" y="0"/>
                </a:moveTo>
                <a:lnTo>
                  <a:pt x="5636926" y="0"/>
                </a:lnTo>
                <a:lnTo>
                  <a:pt x="5636926" y="605969"/>
                </a:lnTo>
                <a:lnTo>
                  <a:pt x="0" y="605969"/>
                </a:lnTo>
                <a:lnTo>
                  <a:pt x="0" y="0"/>
                </a:lnTo>
                <a:close/>
              </a:path>
            </a:pathLst>
          </a:custGeom>
          <a:blipFill>
            <a:blip r:embed="rId2"/>
            <a:stretch>
              <a:fillRect/>
            </a:stretch>
          </a:blipFill>
        </p:spPr>
        <p:txBody>
          <a:bodyPr/>
          <a:lstStyle/>
          <a:p>
            <a:endParaRPr lang="he-IL"/>
          </a:p>
        </p:txBody>
      </p:sp>
      <p:sp>
        <p:nvSpPr>
          <p:cNvPr id="7" name="Freeform 7"/>
          <p:cNvSpPr/>
          <p:nvPr/>
        </p:nvSpPr>
        <p:spPr>
          <a:xfrm rot="-2700000">
            <a:off x="-4317047" y="-3837181"/>
            <a:ext cx="11641929" cy="11641929"/>
          </a:xfrm>
          <a:custGeom>
            <a:avLst/>
            <a:gdLst/>
            <a:ahLst/>
            <a:cxnLst/>
            <a:rect l="l" t="t" r="r" b="b"/>
            <a:pathLst>
              <a:path w="11641929" h="11641929">
                <a:moveTo>
                  <a:pt x="0" y="0"/>
                </a:moveTo>
                <a:lnTo>
                  <a:pt x="11641929" y="0"/>
                </a:lnTo>
                <a:lnTo>
                  <a:pt x="11641929" y="11641929"/>
                </a:lnTo>
                <a:lnTo>
                  <a:pt x="0" y="11641929"/>
                </a:lnTo>
                <a:lnTo>
                  <a:pt x="0" y="0"/>
                </a:lnTo>
                <a:close/>
              </a:path>
            </a:pathLst>
          </a:custGeom>
          <a:blipFill>
            <a:blip r:embed="rId3">
              <a:alphaModFix amt="6999"/>
            </a:blip>
            <a:stretch>
              <a:fillRect/>
            </a:stretch>
          </a:blipFill>
        </p:spPr>
        <p:txBody>
          <a:bodyPr/>
          <a:lstStyle/>
          <a:p>
            <a:endParaRPr lang="he-IL"/>
          </a:p>
        </p:txBody>
      </p:sp>
      <p:grpSp>
        <p:nvGrpSpPr>
          <p:cNvPr id="8" name="Group 8"/>
          <p:cNvGrpSpPr/>
          <p:nvPr/>
        </p:nvGrpSpPr>
        <p:grpSpPr>
          <a:xfrm rot="-2700000">
            <a:off x="-3985629" y="-3505764"/>
            <a:ext cx="10863149" cy="10863149"/>
            <a:chOff x="0" y="0"/>
            <a:chExt cx="2041549" cy="2041549"/>
          </a:xfrm>
        </p:grpSpPr>
        <p:sp>
          <p:nvSpPr>
            <p:cNvPr id="9" name="Freeform 9"/>
            <p:cNvSpPr/>
            <p:nvPr/>
          </p:nvSpPr>
          <p:spPr>
            <a:xfrm>
              <a:off x="0" y="0"/>
              <a:ext cx="2041549" cy="2041549"/>
            </a:xfrm>
            <a:custGeom>
              <a:avLst/>
              <a:gdLst/>
              <a:ahLst/>
              <a:cxnLst/>
              <a:rect l="l" t="t" r="r" b="b"/>
              <a:pathLst>
                <a:path w="2041549" h="2041549">
                  <a:moveTo>
                    <a:pt x="71268" y="0"/>
                  </a:moveTo>
                  <a:lnTo>
                    <a:pt x="1970282" y="0"/>
                  </a:lnTo>
                  <a:cubicBezTo>
                    <a:pt x="1989183" y="0"/>
                    <a:pt x="2007310" y="7509"/>
                    <a:pt x="2020675" y="20874"/>
                  </a:cubicBezTo>
                  <a:cubicBezTo>
                    <a:pt x="2034041" y="34239"/>
                    <a:pt x="2041549" y="52366"/>
                    <a:pt x="2041549" y="71268"/>
                  </a:cubicBezTo>
                  <a:lnTo>
                    <a:pt x="2041549" y="1970282"/>
                  </a:lnTo>
                  <a:cubicBezTo>
                    <a:pt x="2041549" y="2009642"/>
                    <a:pt x="2009642" y="2041549"/>
                    <a:pt x="1970282" y="2041549"/>
                  </a:cubicBezTo>
                  <a:lnTo>
                    <a:pt x="71268" y="2041549"/>
                  </a:lnTo>
                  <a:cubicBezTo>
                    <a:pt x="31908" y="2041549"/>
                    <a:pt x="0" y="2009642"/>
                    <a:pt x="0" y="1970282"/>
                  </a:cubicBezTo>
                  <a:lnTo>
                    <a:pt x="0" y="71268"/>
                  </a:lnTo>
                  <a:cubicBezTo>
                    <a:pt x="0" y="31908"/>
                    <a:pt x="31908" y="0"/>
                    <a:pt x="71268" y="0"/>
                  </a:cubicBezTo>
                  <a:close/>
                </a:path>
              </a:pathLst>
            </a:custGeom>
            <a:solidFill>
              <a:srgbClr val="FFFFFF"/>
            </a:solidFill>
          </p:spPr>
          <p:txBody>
            <a:bodyPr/>
            <a:lstStyle/>
            <a:p>
              <a:endParaRPr lang="he-IL"/>
            </a:p>
          </p:txBody>
        </p:sp>
        <p:sp>
          <p:nvSpPr>
            <p:cNvPr id="10" name="TextBox 10"/>
            <p:cNvSpPr txBox="1"/>
            <p:nvPr/>
          </p:nvSpPr>
          <p:spPr>
            <a:xfrm>
              <a:off x="0" y="-38100"/>
              <a:ext cx="2041549" cy="207964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962650" y="6421392"/>
            <a:ext cx="2138429" cy="2713734"/>
            <a:chOff x="0" y="0"/>
            <a:chExt cx="563208" cy="714728"/>
          </a:xfrm>
        </p:grpSpPr>
        <p:sp>
          <p:nvSpPr>
            <p:cNvPr id="12" name="Freeform 12"/>
            <p:cNvSpPr/>
            <p:nvPr/>
          </p:nvSpPr>
          <p:spPr>
            <a:xfrm>
              <a:off x="0" y="0"/>
              <a:ext cx="563208" cy="714728"/>
            </a:xfrm>
            <a:custGeom>
              <a:avLst/>
              <a:gdLst/>
              <a:ahLst/>
              <a:cxnLst/>
              <a:rect l="l" t="t" r="r" b="b"/>
              <a:pathLst>
                <a:path w="563208" h="714728">
                  <a:moveTo>
                    <a:pt x="0" y="0"/>
                  </a:moveTo>
                  <a:lnTo>
                    <a:pt x="563208" y="0"/>
                  </a:lnTo>
                  <a:lnTo>
                    <a:pt x="563208" y="714728"/>
                  </a:lnTo>
                  <a:lnTo>
                    <a:pt x="0" y="714728"/>
                  </a:lnTo>
                  <a:close/>
                </a:path>
              </a:pathLst>
            </a:custGeom>
            <a:solidFill>
              <a:srgbClr val="F7FBFF"/>
            </a:solidFill>
          </p:spPr>
          <p:txBody>
            <a:bodyPr/>
            <a:lstStyle/>
            <a:p>
              <a:endParaRPr lang="he-IL"/>
            </a:p>
          </p:txBody>
        </p:sp>
        <p:sp>
          <p:nvSpPr>
            <p:cNvPr id="13" name="TextBox 13"/>
            <p:cNvSpPr txBox="1"/>
            <p:nvPr/>
          </p:nvSpPr>
          <p:spPr>
            <a:xfrm>
              <a:off x="0" y="-38100"/>
              <a:ext cx="563208" cy="752828"/>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2700000">
            <a:off x="9790314" y="2257197"/>
            <a:ext cx="10898709" cy="10898709"/>
          </a:xfrm>
          <a:custGeom>
            <a:avLst/>
            <a:gdLst/>
            <a:ahLst/>
            <a:cxnLst/>
            <a:rect l="l" t="t" r="r" b="b"/>
            <a:pathLst>
              <a:path w="10898709" h="10898709">
                <a:moveTo>
                  <a:pt x="0" y="0"/>
                </a:moveTo>
                <a:lnTo>
                  <a:pt x="10898710" y="0"/>
                </a:lnTo>
                <a:lnTo>
                  <a:pt x="10898710" y="10898709"/>
                </a:lnTo>
                <a:lnTo>
                  <a:pt x="0" y="10898709"/>
                </a:lnTo>
                <a:lnTo>
                  <a:pt x="0" y="0"/>
                </a:lnTo>
                <a:close/>
              </a:path>
            </a:pathLst>
          </a:custGeom>
          <a:blipFill>
            <a:blip r:embed="rId3">
              <a:alphaModFix amt="58000"/>
            </a:blip>
            <a:stretch>
              <a:fillRect/>
            </a:stretch>
          </a:blipFill>
        </p:spPr>
        <p:txBody>
          <a:bodyPr/>
          <a:lstStyle/>
          <a:p>
            <a:endParaRPr lang="he-IL"/>
          </a:p>
        </p:txBody>
      </p:sp>
      <p:grpSp>
        <p:nvGrpSpPr>
          <p:cNvPr id="15" name="Group 15"/>
          <p:cNvGrpSpPr/>
          <p:nvPr/>
        </p:nvGrpSpPr>
        <p:grpSpPr>
          <a:xfrm rot="-2700000">
            <a:off x="10100574" y="2567456"/>
            <a:ext cx="10169646" cy="10169646"/>
            <a:chOff x="0" y="0"/>
            <a:chExt cx="2041549" cy="2041549"/>
          </a:xfrm>
        </p:grpSpPr>
        <p:sp>
          <p:nvSpPr>
            <p:cNvPr id="16" name="Freeform 16"/>
            <p:cNvSpPr/>
            <p:nvPr/>
          </p:nvSpPr>
          <p:spPr>
            <a:xfrm>
              <a:off x="0" y="0"/>
              <a:ext cx="2041549" cy="2041549"/>
            </a:xfrm>
            <a:custGeom>
              <a:avLst/>
              <a:gdLst/>
              <a:ahLst/>
              <a:cxnLst/>
              <a:rect l="l" t="t" r="r" b="b"/>
              <a:pathLst>
                <a:path w="2041549" h="2041549">
                  <a:moveTo>
                    <a:pt x="76128" y="0"/>
                  </a:moveTo>
                  <a:lnTo>
                    <a:pt x="1965422" y="0"/>
                  </a:lnTo>
                  <a:cubicBezTo>
                    <a:pt x="1985612" y="0"/>
                    <a:pt x="2004975" y="8021"/>
                    <a:pt x="2019252" y="22297"/>
                  </a:cubicBezTo>
                  <a:cubicBezTo>
                    <a:pt x="2033529" y="36574"/>
                    <a:pt x="2041549" y="55937"/>
                    <a:pt x="2041549" y="76128"/>
                  </a:cubicBezTo>
                  <a:lnTo>
                    <a:pt x="2041549" y="1965422"/>
                  </a:lnTo>
                  <a:cubicBezTo>
                    <a:pt x="2041549" y="1985612"/>
                    <a:pt x="2033529" y="2004975"/>
                    <a:pt x="2019252" y="2019252"/>
                  </a:cubicBezTo>
                  <a:cubicBezTo>
                    <a:pt x="2004975" y="2033529"/>
                    <a:pt x="1985612" y="2041549"/>
                    <a:pt x="1965422" y="2041549"/>
                  </a:cubicBezTo>
                  <a:lnTo>
                    <a:pt x="76128" y="2041549"/>
                  </a:lnTo>
                  <a:cubicBezTo>
                    <a:pt x="55937" y="2041549"/>
                    <a:pt x="36574" y="2033529"/>
                    <a:pt x="22297" y="2019252"/>
                  </a:cubicBezTo>
                  <a:cubicBezTo>
                    <a:pt x="8021" y="2004975"/>
                    <a:pt x="0" y="1985612"/>
                    <a:pt x="0" y="1965422"/>
                  </a:cubicBezTo>
                  <a:lnTo>
                    <a:pt x="0" y="76128"/>
                  </a:lnTo>
                  <a:cubicBezTo>
                    <a:pt x="0" y="55937"/>
                    <a:pt x="8021" y="36574"/>
                    <a:pt x="22297" y="22297"/>
                  </a:cubicBezTo>
                  <a:cubicBezTo>
                    <a:pt x="36574" y="8021"/>
                    <a:pt x="55937" y="0"/>
                    <a:pt x="76128" y="0"/>
                  </a:cubicBezTo>
                  <a:close/>
                </a:path>
              </a:pathLst>
            </a:custGeom>
            <a:solidFill>
              <a:srgbClr val="FFFFFF"/>
            </a:solidFill>
          </p:spPr>
          <p:txBody>
            <a:bodyPr/>
            <a:lstStyle/>
            <a:p>
              <a:endParaRPr lang="he-IL"/>
            </a:p>
          </p:txBody>
        </p:sp>
        <p:sp>
          <p:nvSpPr>
            <p:cNvPr id="17" name="TextBox 17"/>
            <p:cNvSpPr txBox="1"/>
            <p:nvPr/>
          </p:nvSpPr>
          <p:spPr>
            <a:xfrm>
              <a:off x="0" y="-38100"/>
              <a:ext cx="2041549" cy="2079649"/>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7994372" y="888500"/>
            <a:ext cx="11666154" cy="11666154"/>
            <a:chOff x="0" y="0"/>
            <a:chExt cx="812800" cy="812800"/>
          </a:xfrm>
        </p:grpSpPr>
        <p:sp>
          <p:nvSpPr>
            <p:cNvPr id="19" name="Freeform 19"/>
            <p:cNvSpPr/>
            <p:nvPr/>
          </p:nvSpPr>
          <p:spPr>
            <a:xfrm>
              <a:off x="17043" y="17043"/>
              <a:ext cx="778715" cy="778715"/>
            </a:xfrm>
            <a:custGeom>
              <a:avLst/>
              <a:gdLst/>
              <a:ahLst/>
              <a:cxnLst/>
              <a:rect l="l" t="t" r="r" b="b"/>
              <a:pathLst>
                <a:path w="778715" h="778715">
                  <a:moveTo>
                    <a:pt x="418451" y="12051"/>
                  </a:moveTo>
                  <a:lnTo>
                    <a:pt x="766663" y="360263"/>
                  </a:lnTo>
                  <a:cubicBezTo>
                    <a:pt x="774379" y="367980"/>
                    <a:pt x="778714" y="378445"/>
                    <a:pt x="778714" y="389357"/>
                  </a:cubicBezTo>
                  <a:cubicBezTo>
                    <a:pt x="778714" y="400269"/>
                    <a:pt x="774379" y="410735"/>
                    <a:pt x="766663" y="418451"/>
                  </a:cubicBezTo>
                  <a:lnTo>
                    <a:pt x="418451" y="766663"/>
                  </a:lnTo>
                  <a:cubicBezTo>
                    <a:pt x="410735" y="774379"/>
                    <a:pt x="400269" y="778714"/>
                    <a:pt x="389357" y="778714"/>
                  </a:cubicBezTo>
                  <a:cubicBezTo>
                    <a:pt x="378445" y="778714"/>
                    <a:pt x="367980" y="774379"/>
                    <a:pt x="360263" y="766663"/>
                  </a:cubicBezTo>
                  <a:lnTo>
                    <a:pt x="12051" y="418451"/>
                  </a:lnTo>
                  <a:cubicBezTo>
                    <a:pt x="4335" y="410735"/>
                    <a:pt x="0" y="400269"/>
                    <a:pt x="0" y="389357"/>
                  </a:cubicBezTo>
                  <a:cubicBezTo>
                    <a:pt x="0" y="378445"/>
                    <a:pt x="4335" y="367980"/>
                    <a:pt x="12051" y="360263"/>
                  </a:cubicBezTo>
                  <a:lnTo>
                    <a:pt x="360263" y="12051"/>
                  </a:lnTo>
                  <a:cubicBezTo>
                    <a:pt x="367980" y="4335"/>
                    <a:pt x="378445" y="0"/>
                    <a:pt x="389357" y="0"/>
                  </a:cubicBezTo>
                  <a:cubicBezTo>
                    <a:pt x="400269" y="0"/>
                    <a:pt x="410735" y="4335"/>
                    <a:pt x="418451" y="12051"/>
                  </a:cubicBezTo>
                  <a:close/>
                </a:path>
              </a:pathLst>
            </a:custGeom>
            <a:blipFill>
              <a:blip r:embed="rId4"/>
              <a:stretch>
                <a:fillRect l="-2007" t="-153" r="-2007" b="-153"/>
              </a:stretch>
            </a:blipFill>
          </p:spPr>
          <p:txBody>
            <a:bodyPr/>
            <a:lstStyle/>
            <a:p>
              <a:endParaRPr lang="he-IL"/>
            </a:p>
          </p:txBody>
        </p:sp>
      </p:grpSp>
      <p:grpSp>
        <p:nvGrpSpPr>
          <p:cNvPr id="20" name="Group 20"/>
          <p:cNvGrpSpPr/>
          <p:nvPr/>
        </p:nvGrpSpPr>
        <p:grpSpPr>
          <a:xfrm rot="-8100000">
            <a:off x="10669360" y="993471"/>
            <a:ext cx="10132302" cy="2304198"/>
            <a:chOff x="0" y="0"/>
            <a:chExt cx="3019165" cy="686592"/>
          </a:xfrm>
        </p:grpSpPr>
        <p:sp>
          <p:nvSpPr>
            <p:cNvPr id="21" name="Freeform 21"/>
            <p:cNvSpPr/>
            <p:nvPr/>
          </p:nvSpPr>
          <p:spPr>
            <a:xfrm>
              <a:off x="0" y="0"/>
              <a:ext cx="3019165" cy="686592"/>
            </a:xfrm>
            <a:custGeom>
              <a:avLst/>
              <a:gdLst/>
              <a:ahLst/>
              <a:cxnLst/>
              <a:rect l="l" t="t" r="r" b="b"/>
              <a:pathLst>
                <a:path w="3019165" h="686592">
                  <a:moveTo>
                    <a:pt x="0" y="0"/>
                  </a:moveTo>
                  <a:lnTo>
                    <a:pt x="3019165" y="0"/>
                  </a:lnTo>
                  <a:lnTo>
                    <a:pt x="3019165" y="686592"/>
                  </a:lnTo>
                  <a:lnTo>
                    <a:pt x="0" y="686592"/>
                  </a:lnTo>
                  <a:close/>
                </a:path>
              </a:pathLst>
            </a:custGeom>
            <a:solidFill>
              <a:srgbClr val="16599D"/>
            </a:solidFill>
          </p:spPr>
          <p:txBody>
            <a:bodyPr/>
            <a:lstStyle/>
            <a:p>
              <a:endParaRPr lang="he-IL"/>
            </a:p>
          </p:txBody>
        </p:sp>
        <p:sp>
          <p:nvSpPr>
            <p:cNvPr id="22" name="TextBox 22"/>
            <p:cNvSpPr txBox="1"/>
            <p:nvPr/>
          </p:nvSpPr>
          <p:spPr>
            <a:xfrm>
              <a:off x="0" y="-38100"/>
              <a:ext cx="3019165" cy="724692"/>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rot="2700000">
            <a:off x="13557061" y="1280279"/>
            <a:ext cx="5636927" cy="605970"/>
          </a:xfrm>
          <a:custGeom>
            <a:avLst/>
            <a:gdLst/>
            <a:ahLst/>
            <a:cxnLst/>
            <a:rect l="l" t="t" r="r" b="b"/>
            <a:pathLst>
              <a:path w="5636927" h="605970">
                <a:moveTo>
                  <a:pt x="0" y="0"/>
                </a:moveTo>
                <a:lnTo>
                  <a:pt x="5636926" y="0"/>
                </a:lnTo>
                <a:lnTo>
                  <a:pt x="5636926" y="605970"/>
                </a:lnTo>
                <a:lnTo>
                  <a:pt x="0" y="605970"/>
                </a:lnTo>
                <a:lnTo>
                  <a:pt x="0" y="0"/>
                </a:lnTo>
                <a:close/>
              </a:path>
            </a:pathLst>
          </a:custGeom>
          <a:blipFill>
            <a:blip r:embed="rId2"/>
            <a:stretch>
              <a:fillRect/>
            </a:stretch>
          </a:blipFill>
        </p:spPr>
        <p:txBody>
          <a:bodyPr/>
          <a:lstStyle/>
          <a:p>
            <a:endParaRPr lang="he-IL"/>
          </a:p>
        </p:txBody>
      </p:sp>
      <p:grpSp>
        <p:nvGrpSpPr>
          <p:cNvPr id="24" name="Group 24"/>
          <p:cNvGrpSpPr/>
          <p:nvPr/>
        </p:nvGrpSpPr>
        <p:grpSpPr>
          <a:xfrm rot="-8100000">
            <a:off x="15049711" y="-350832"/>
            <a:ext cx="5000402" cy="2304198"/>
            <a:chOff x="0" y="0"/>
            <a:chExt cx="1489991" cy="686592"/>
          </a:xfrm>
        </p:grpSpPr>
        <p:sp>
          <p:nvSpPr>
            <p:cNvPr id="25" name="Freeform 25"/>
            <p:cNvSpPr/>
            <p:nvPr/>
          </p:nvSpPr>
          <p:spPr>
            <a:xfrm>
              <a:off x="0" y="0"/>
              <a:ext cx="1489991" cy="686592"/>
            </a:xfrm>
            <a:custGeom>
              <a:avLst/>
              <a:gdLst/>
              <a:ahLst/>
              <a:cxnLst/>
              <a:rect l="l" t="t" r="r" b="b"/>
              <a:pathLst>
                <a:path w="1489991" h="686592">
                  <a:moveTo>
                    <a:pt x="0" y="0"/>
                  </a:moveTo>
                  <a:lnTo>
                    <a:pt x="1489991" y="0"/>
                  </a:lnTo>
                  <a:lnTo>
                    <a:pt x="1489991" y="686592"/>
                  </a:lnTo>
                  <a:lnTo>
                    <a:pt x="0" y="686592"/>
                  </a:lnTo>
                  <a:close/>
                </a:path>
              </a:pathLst>
            </a:custGeom>
            <a:solidFill>
              <a:srgbClr val="2978C8"/>
            </a:solidFill>
          </p:spPr>
          <p:txBody>
            <a:bodyPr/>
            <a:lstStyle/>
            <a:p>
              <a:endParaRPr lang="he-IL"/>
            </a:p>
          </p:txBody>
        </p:sp>
        <p:sp>
          <p:nvSpPr>
            <p:cNvPr id="26" name="TextBox 26"/>
            <p:cNvSpPr txBox="1"/>
            <p:nvPr/>
          </p:nvSpPr>
          <p:spPr>
            <a:xfrm>
              <a:off x="0" y="-38100"/>
              <a:ext cx="1489991" cy="724692"/>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a:off x="5896855" y="8922662"/>
            <a:ext cx="131590" cy="131590"/>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2A2B"/>
            </a:solidFill>
          </p:spPr>
          <p:txBody>
            <a:bodyPr/>
            <a:lstStyle/>
            <a:p>
              <a:endParaRPr lang="he-IL"/>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028700" y="1189974"/>
            <a:ext cx="6615789" cy="793810"/>
          </a:xfrm>
          <a:prstGeom prst="rect">
            <a:avLst/>
          </a:prstGeom>
        </p:spPr>
        <p:txBody>
          <a:bodyPr lIns="0" tIns="0" rIns="0" bIns="0" rtlCol="0" anchor="t">
            <a:spAutoFit/>
          </a:bodyPr>
          <a:lstStyle/>
          <a:p>
            <a:pPr algn="l">
              <a:lnSpc>
                <a:spcPts val="6049"/>
              </a:lnSpc>
            </a:pPr>
            <a:r>
              <a:rPr lang="en-US" sz="5499" b="1">
                <a:solidFill>
                  <a:srgbClr val="16599D"/>
                </a:solidFill>
                <a:latin typeface="Helios Bold"/>
                <a:ea typeface="Helios Bold"/>
                <a:cs typeface="Helios Bold"/>
                <a:sym typeface="Helios Bold"/>
              </a:rPr>
              <a:t>INTRODUCTION</a:t>
            </a:r>
          </a:p>
        </p:txBody>
      </p:sp>
      <p:sp>
        <p:nvSpPr>
          <p:cNvPr id="31" name="TextBox 31"/>
          <p:cNvSpPr txBox="1"/>
          <p:nvPr/>
        </p:nvSpPr>
        <p:spPr>
          <a:xfrm>
            <a:off x="546784" y="2292328"/>
            <a:ext cx="7257087" cy="7531626"/>
          </a:xfrm>
          <a:prstGeom prst="rect">
            <a:avLst/>
          </a:prstGeom>
        </p:spPr>
        <p:txBody>
          <a:bodyPr lIns="0" tIns="0" rIns="0" bIns="0" rtlCol="0" anchor="t">
            <a:spAutoFit/>
          </a:bodyPr>
          <a:lstStyle/>
          <a:p>
            <a:pPr marL="0" lvl="0" indent="0" algn="just">
              <a:lnSpc>
                <a:spcPts val="3349"/>
              </a:lnSpc>
              <a:spcBef>
                <a:spcPct val="0"/>
              </a:spcBef>
            </a:pPr>
            <a:r>
              <a:rPr lang="en-US" sz="2392" u="none" strike="noStrike">
                <a:solidFill>
                  <a:srgbClr val="000000"/>
                </a:solidFill>
                <a:latin typeface="Helios"/>
                <a:ea typeface="Helios"/>
                <a:cs typeface="Helios"/>
                <a:sym typeface="Helios"/>
              </a:rPr>
              <a:t>The Robot Operating System (ROS) is an open-source framework that standardizes robotics software development by providing essential libraries, communication tools, and hardware abstraction. It allows developers to integrate a wide range of sensors, actuators, and algorithms into modular robotic systems.</a:t>
            </a:r>
          </a:p>
          <a:p>
            <a:pPr marL="0" lvl="0" indent="0" algn="just">
              <a:lnSpc>
                <a:spcPts val="3349"/>
              </a:lnSpc>
              <a:spcBef>
                <a:spcPct val="0"/>
              </a:spcBef>
            </a:pPr>
            <a:endParaRPr lang="en-US" sz="2392" u="none" strike="noStrike">
              <a:solidFill>
                <a:srgbClr val="000000"/>
              </a:solidFill>
              <a:latin typeface="Helios"/>
              <a:ea typeface="Helios"/>
              <a:cs typeface="Helios"/>
              <a:sym typeface="Helios"/>
            </a:endParaRPr>
          </a:p>
          <a:p>
            <a:pPr marL="0" lvl="0" indent="0" algn="just">
              <a:lnSpc>
                <a:spcPts val="3349"/>
              </a:lnSpc>
              <a:spcBef>
                <a:spcPct val="0"/>
              </a:spcBef>
            </a:pPr>
            <a:r>
              <a:rPr lang="en-US" sz="2392" u="none" strike="noStrike">
                <a:solidFill>
                  <a:srgbClr val="000000"/>
                </a:solidFill>
                <a:latin typeface="Helios"/>
                <a:ea typeface="Helios"/>
                <a:cs typeface="Helios"/>
                <a:sym typeface="Helios"/>
              </a:rPr>
              <a:t>Navigation in robotics is a key capability that enables autonomous movement by combining perception, mapping, localization, and path planning. These processes allow robots to understand their environment, build and use maps, determine their own position, and safely plan routes to specific destinations. As a result, ROS is widely used in both industry and academic research for building, testing, and deploying reliable navigation solutions across various robotic platforms.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BFF"/>
        </a:solidFill>
        <a:effectLst/>
      </p:bgPr>
    </p:bg>
    <p:spTree>
      <p:nvGrpSpPr>
        <p:cNvPr id="1" name=""/>
        <p:cNvGrpSpPr/>
        <p:nvPr/>
      </p:nvGrpSpPr>
      <p:grpSpPr>
        <a:xfrm>
          <a:off x="0" y="0"/>
          <a:ext cx="0" cy="0"/>
          <a:chOff x="0" y="0"/>
          <a:chExt cx="0" cy="0"/>
        </a:xfrm>
      </p:grpSpPr>
      <p:grpSp>
        <p:nvGrpSpPr>
          <p:cNvPr id="2" name="Group 2"/>
          <p:cNvGrpSpPr/>
          <p:nvPr/>
        </p:nvGrpSpPr>
        <p:grpSpPr>
          <a:xfrm>
            <a:off x="10230582" y="1028700"/>
            <a:ext cx="7028718" cy="8631417"/>
            <a:chOff x="0" y="0"/>
            <a:chExt cx="9371625" cy="11508556"/>
          </a:xfrm>
        </p:grpSpPr>
        <p:pic>
          <p:nvPicPr>
            <p:cNvPr id="3" name="Picture 3"/>
            <p:cNvPicPr>
              <a:picLocks noChangeAspect="1"/>
            </p:cNvPicPr>
            <p:nvPr/>
          </p:nvPicPr>
          <p:blipFill>
            <a:blip r:embed="rId2"/>
            <a:srcRect l="10734" r="10734"/>
            <a:stretch>
              <a:fillRect/>
            </a:stretch>
          </p:blipFill>
          <p:spPr>
            <a:xfrm>
              <a:off x="0" y="0"/>
              <a:ext cx="9371625" cy="11508556"/>
            </a:xfrm>
            <a:prstGeom prst="rect">
              <a:avLst/>
            </a:prstGeom>
          </p:spPr>
        </p:pic>
      </p:grpSp>
      <p:sp>
        <p:nvSpPr>
          <p:cNvPr id="4" name="Freeform 4"/>
          <p:cNvSpPr/>
          <p:nvPr/>
        </p:nvSpPr>
        <p:spPr>
          <a:xfrm>
            <a:off x="1176052" y="2409388"/>
            <a:ext cx="371706" cy="334536"/>
          </a:xfrm>
          <a:custGeom>
            <a:avLst/>
            <a:gdLst/>
            <a:ahLst/>
            <a:cxnLst/>
            <a:rect l="l" t="t" r="r" b="b"/>
            <a:pathLst>
              <a:path w="371706" h="334536">
                <a:moveTo>
                  <a:pt x="0" y="0"/>
                </a:moveTo>
                <a:lnTo>
                  <a:pt x="371707" y="0"/>
                </a:lnTo>
                <a:lnTo>
                  <a:pt x="371707" y="334535"/>
                </a:lnTo>
                <a:lnTo>
                  <a:pt x="0" y="3345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5" name="Freeform 5"/>
          <p:cNvSpPr/>
          <p:nvPr/>
        </p:nvSpPr>
        <p:spPr>
          <a:xfrm>
            <a:off x="1169929" y="3578735"/>
            <a:ext cx="371706" cy="334536"/>
          </a:xfrm>
          <a:custGeom>
            <a:avLst/>
            <a:gdLst/>
            <a:ahLst/>
            <a:cxnLst/>
            <a:rect l="l" t="t" r="r" b="b"/>
            <a:pathLst>
              <a:path w="371706" h="334536">
                <a:moveTo>
                  <a:pt x="0" y="0"/>
                </a:moveTo>
                <a:lnTo>
                  <a:pt x="371706" y="0"/>
                </a:lnTo>
                <a:lnTo>
                  <a:pt x="371706" y="334536"/>
                </a:lnTo>
                <a:lnTo>
                  <a:pt x="0" y="334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6" name="Freeform 6"/>
          <p:cNvSpPr/>
          <p:nvPr/>
        </p:nvSpPr>
        <p:spPr>
          <a:xfrm>
            <a:off x="1176052" y="4824153"/>
            <a:ext cx="371706" cy="334536"/>
          </a:xfrm>
          <a:custGeom>
            <a:avLst/>
            <a:gdLst/>
            <a:ahLst/>
            <a:cxnLst/>
            <a:rect l="l" t="t" r="r" b="b"/>
            <a:pathLst>
              <a:path w="371706" h="334536">
                <a:moveTo>
                  <a:pt x="0" y="0"/>
                </a:moveTo>
                <a:lnTo>
                  <a:pt x="371707" y="0"/>
                </a:lnTo>
                <a:lnTo>
                  <a:pt x="371707" y="334536"/>
                </a:lnTo>
                <a:lnTo>
                  <a:pt x="0" y="334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7" name="Freeform 7"/>
          <p:cNvSpPr/>
          <p:nvPr/>
        </p:nvSpPr>
        <p:spPr>
          <a:xfrm>
            <a:off x="1169929" y="6073257"/>
            <a:ext cx="371706" cy="334536"/>
          </a:xfrm>
          <a:custGeom>
            <a:avLst/>
            <a:gdLst/>
            <a:ahLst/>
            <a:cxnLst/>
            <a:rect l="l" t="t" r="r" b="b"/>
            <a:pathLst>
              <a:path w="371706" h="334536">
                <a:moveTo>
                  <a:pt x="0" y="0"/>
                </a:moveTo>
                <a:lnTo>
                  <a:pt x="371706" y="0"/>
                </a:lnTo>
                <a:lnTo>
                  <a:pt x="371706" y="334536"/>
                </a:lnTo>
                <a:lnTo>
                  <a:pt x="0" y="334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8" name="Freeform 8"/>
          <p:cNvSpPr/>
          <p:nvPr/>
        </p:nvSpPr>
        <p:spPr>
          <a:xfrm>
            <a:off x="1169929" y="7637185"/>
            <a:ext cx="371706" cy="334536"/>
          </a:xfrm>
          <a:custGeom>
            <a:avLst/>
            <a:gdLst/>
            <a:ahLst/>
            <a:cxnLst/>
            <a:rect l="l" t="t" r="r" b="b"/>
            <a:pathLst>
              <a:path w="371706" h="334536">
                <a:moveTo>
                  <a:pt x="0" y="0"/>
                </a:moveTo>
                <a:lnTo>
                  <a:pt x="371706" y="0"/>
                </a:lnTo>
                <a:lnTo>
                  <a:pt x="371706" y="334536"/>
                </a:lnTo>
                <a:lnTo>
                  <a:pt x="0" y="334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9" name="TextBox 9"/>
          <p:cNvSpPr txBox="1"/>
          <p:nvPr/>
        </p:nvSpPr>
        <p:spPr>
          <a:xfrm>
            <a:off x="1028700" y="1129134"/>
            <a:ext cx="7414449" cy="663575"/>
          </a:xfrm>
          <a:prstGeom prst="rect">
            <a:avLst/>
          </a:prstGeom>
        </p:spPr>
        <p:txBody>
          <a:bodyPr lIns="0" tIns="0" rIns="0" bIns="0" rtlCol="0" anchor="t">
            <a:spAutoFit/>
          </a:bodyPr>
          <a:lstStyle/>
          <a:p>
            <a:pPr algn="l">
              <a:lnSpc>
                <a:spcPts val="5199"/>
              </a:lnSpc>
            </a:pPr>
            <a:r>
              <a:rPr lang="en-US" sz="3999" b="1">
                <a:solidFill>
                  <a:srgbClr val="16599D"/>
                </a:solidFill>
                <a:latin typeface="Helios Bold"/>
                <a:ea typeface="Helios Bold"/>
                <a:cs typeface="Helios Bold"/>
                <a:sym typeface="Helios Bold"/>
              </a:rPr>
              <a:t>COURSE OBJECTIVES</a:t>
            </a:r>
          </a:p>
        </p:txBody>
      </p:sp>
      <p:sp>
        <p:nvSpPr>
          <p:cNvPr id="10" name="TextBox 10"/>
          <p:cNvSpPr txBox="1"/>
          <p:nvPr/>
        </p:nvSpPr>
        <p:spPr>
          <a:xfrm>
            <a:off x="1712481" y="2361678"/>
            <a:ext cx="7286538" cy="1944370"/>
          </a:xfrm>
          <a:prstGeom prst="rect">
            <a:avLst/>
          </a:prstGeom>
        </p:spPr>
        <p:txBody>
          <a:bodyPr lIns="0" tIns="0" rIns="0" bIns="0" rtlCol="0" anchor="t">
            <a:spAutoFit/>
          </a:bodyPr>
          <a:lstStyle/>
          <a:p>
            <a:pPr algn="l">
              <a:lnSpc>
                <a:spcPts val="3080"/>
              </a:lnSpc>
            </a:pPr>
            <a:r>
              <a:rPr lang="en-US" sz="2200" b="1">
                <a:solidFill>
                  <a:srgbClr val="000000"/>
                </a:solidFill>
                <a:latin typeface="Helios Bold"/>
                <a:ea typeface="Helios Bold"/>
                <a:cs typeface="Helios Bold"/>
                <a:sym typeface="Helios Bold"/>
              </a:rPr>
              <a:t>Gain a solid understanding of the ROS framework and its role in robotic software development.</a:t>
            </a:r>
          </a:p>
          <a:p>
            <a:pPr algn="l">
              <a:lnSpc>
                <a:spcPts val="3080"/>
              </a:lnSpc>
            </a:pPr>
            <a:endParaRPr lang="en-US" sz="2200" b="1">
              <a:solidFill>
                <a:srgbClr val="000000"/>
              </a:solidFill>
              <a:latin typeface="Helios Bold"/>
              <a:ea typeface="Helios Bold"/>
              <a:cs typeface="Helios Bold"/>
              <a:sym typeface="Helios Bold"/>
            </a:endParaRPr>
          </a:p>
          <a:p>
            <a:pPr algn="l">
              <a:lnSpc>
                <a:spcPts val="3080"/>
              </a:lnSpc>
            </a:pPr>
            <a:endParaRPr lang="en-US" sz="2200" b="1">
              <a:solidFill>
                <a:srgbClr val="000000"/>
              </a:solidFill>
              <a:latin typeface="Helios Bold"/>
              <a:ea typeface="Helios Bold"/>
              <a:cs typeface="Helios Bold"/>
              <a:sym typeface="Helios Bold"/>
            </a:endParaRPr>
          </a:p>
          <a:p>
            <a:pPr algn="l">
              <a:lnSpc>
                <a:spcPts val="3080"/>
              </a:lnSpc>
              <a:spcBef>
                <a:spcPct val="0"/>
              </a:spcBef>
            </a:pPr>
            <a:endParaRPr lang="en-US" sz="2200" b="1">
              <a:solidFill>
                <a:srgbClr val="000000"/>
              </a:solidFill>
              <a:latin typeface="Helios Bold"/>
              <a:ea typeface="Helios Bold"/>
              <a:cs typeface="Helios Bold"/>
              <a:sym typeface="Helios Bold"/>
            </a:endParaRPr>
          </a:p>
        </p:txBody>
      </p:sp>
      <p:sp>
        <p:nvSpPr>
          <p:cNvPr id="11" name="TextBox 11"/>
          <p:cNvSpPr txBox="1"/>
          <p:nvPr/>
        </p:nvSpPr>
        <p:spPr>
          <a:xfrm>
            <a:off x="1706358" y="3531026"/>
            <a:ext cx="7292662" cy="1553845"/>
          </a:xfrm>
          <a:prstGeom prst="rect">
            <a:avLst/>
          </a:prstGeom>
        </p:spPr>
        <p:txBody>
          <a:bodyPr lIns="0" tIns="0" rIns="0" bIns="0" rtlCol="0" anchor="t">
            <a:spAutoFit/>
          </a:bodyPr>
          <a:lstStyle/>
          <a:p>
            <a:pPr algn="l">
              <a:lnSpc>
                <a:spcPts val="3080"/>
              </a:lnSpc>
            </a:pPr>
            <a:r>
              <a:rPr lang="en-US" sz="2200" b="1">
                <a:solidFill>
                  <a:srgbClr val="000000"/>
                </a:solidFill>
                <a:latin typeface="Helios Bold"/>
                <a:ea typeface="Helios Bold"/>
                <a:cs typeface="Helios Bold"/>
                <a:sym typeface="Helios Bold"/>
              </a:rPr>
              <a:t>Learn how to set up and configure the ROS navigation stack for both simulated and real robots.</a:t>
            </a:r>
          </a:p>
          <a:p>
            <a:pPr algn="l">
              <a:lnSpc>
                <a:spcPts val="3080"/>
              </a:lnSpc>
            </a:pPr>
            <a:endParaRPr lang="en-US" sz="2200" b="1">
              <a:solidFill>
                <a:srgbClr val="000000"/>
              </a:solidFill>
              <a:latin typeface="Helios Bold"/>
              <a:ea typeface="Helios Bold"/>
              <a:cs typeface="Helios Bold"/>
              <a:sym typeface="Helios Bold"/>
            </a:endParaRPr>
          </a:p>
          <a:p>
            <a:pPr algn="l">
              <a:lnSpc>
                <a:spcPts val="3080"/>
              </a:lnSpc>
              <a:spcBef>
                <a:spcPct val="0"/>
              </a:spcBef>
            </a:pPr>
            <a:endParaRPr lang="en-US" sz="2200" b="1">
              <a:solidFill>
                <a:srgbClr val="000000"/>
              </a:solidFill>
              <a:latin typeface="Helios Bold"/>
              <a:ea typeface="Helios Bold"/>
              <a:cs typeface="Helios Bold"/>
              <a:sym typeface="Helios Bold"/>
            </a:endParaRPr>
          </a:p>
        </p:txBody>
      </p:sp>
      <p:sp>
        <p:nvSpPr>
          <p:cNvPr id="12" name="TextBox 12"/>
          <p:cNvSpPr txBox="1"/>
          <p:nvPr/>
        </p:nvSpPr>
        <p:spPr>
          <a:xfrm>
            <a:off x="1712481" y="4776444"/>
            <a:ext cx="6730667" cy="1553845"/>
          </a:xfrm>
          <a:prstGeom prst="rect">
            <a:avLst/>
          </a:prstGeom>
        </p:spPr>
        <p:txBody>
          <a:bodyPr lIns="0" tIns="0" rIns="0" bIns="0" rtlCol="0" anchor="t">
            <a:spAutoFit/>
          </a:bodyPr>
          <a:lstStyle/>
          <a:p>
            <a:pPr algn="l">
              <a:lnSpc>
                <a:spcPts val="3080"/>
              </a:lnSpc>
            </a:pPr>
            <a:r>
              <a:rPr lang="en-US" sz="2200" b="1">
                <a:solidFill>
                  <a:srgbClr val="000000"/>
                </a:solidFill>
                <a:latin typeface="Helios Bold"/>
                <a:ea typeface="Helios Bold"/>
                <a:cs typeface="Helios Bold"/>
                <a:sym typeface="Helios Bold"/>
              </a:rPr>
              <a:t>Develop the ability to build and utilize 2D maps for robotic navigation using SLAM techniques.</a:t>
            </a:r>
          </a:p>
          <a:p>
            <a:pPr algn="l">
              <a:lnSpc>
                <a:spcPts val="3080"/>
              </a:lnSpc>
            </a:pPr>
            <a:endParaRPr lang="en-US" sz="2200" b="1">
              <a:solidFill>
                <a:srgbClr val="000000"/>
              </a:solidFill>
              <a:latin typeface="Helios Bold"/>
              <a:ea typeface="Helios Bold"/>
              <a:cs typeface="Helios Bold"/>
              <a:sym typeface="Helios Bold"/>
            </a:endParaRPr>
          </a:p>
          <a:p>
            <a:pPr algn="l">
              <a:lnSpc>
                <a:spcPts val="3080"/>
              </a:lnSpc>
              <a:spcBef>
                <a:spcPct val="0"/>
              </a:spcBef>
            </a:pPr>
            <a:endParaRPr lang="en-US" sz="2200" b="1">
              <a:solidFill>
                <a:srgbClr val="000000"/>
              </a:solidFill>
              <a:latin typeface="Helios Bold"/>
              <a:ea typeface="Helios Bold"/>
              <a:cs typeface="Helios Bold"/>
              <a:sym typeface="Helios Bold"/>
            </a:endParaRPr>
          </a:p>
        </p:txBody>
      </p:sp>
      <p:sp>
        <p:nvSpPr>
          <p:cNvPr id="13" name="TextBox 13"/>
          <p:cNvSpPr txBox="1"/>
          <p:nvPr/>
        </p:nvSpPr>
        <p:spPr>
          <a:xfrm>
            <a:off x="1796418" y="6025464"/>
            <a:ext cx="7715537" cy="1944370"/>
          </a:xfrm>
          <a:prstGeom prst="rect">
            <a:avLst/>
          </a:prstGeom>
        </p:spPr>
        <p:txBody>
          <a:bodyPr lIns="0" tIns="0" rIns="0" bIns="0" rtlCol="0" anchor="t">
            <a:spAutoFit/>
          </a:bodyPr>
          <a:lstStyle/>
          <a:p>
            <a:pPr algn="l">
              <a:lnSpc>
                <a:spcPts val="3080"/>
              </a:lnSpc>
            </a:pPr>
            <a:r>
              <a:rPr lang="en-US" sz="2200" b="1">
                <a:solidFill>
                  <a:srgbClr val="000000"/>
                </a:solidFill>
                <a:latin typeface="Helios Bold"/>
                <a:ea typeface="Helios Bold"/>
                <a:cs typeface="Helios Bold"/>
                <a:sym typeface="Helios Bold"/>
              </a:rPr>
              <a:t>Acquire practical skills in robot localization, enabling accurate position estimation within a mapped environment.</a:t>
            </a:r>
          </a:p>
          <a:p>
            <a:pPr algn="l">
              <a:lnSpc>
                <a:spcPts val="3080"/>
              </a:lnSpc>
            </a:pPr>
            <a:endParaRPr lang="en-US" sz="2200" b="1">
              <a:solidFill>
                <a:srgbClr val="000000"/>
              </a:solidFill>
              <a:latin typeface="Helios Bold"/>
              <a:ea typeface="Helios Bold"/>
              <a:cs typeface="Helios Bold"/>
              <a:sym typeface="Helios Bold"/>
            </a:endParaRPr>
          </a:p>
          <a:p>
            <a:pPr algn="l">
              <a:lnSpc>
                <a:spcPts val="3080"/>
              </a:lnSpc>
              <a:spcBef>
                <a:spcPct val="0"/>
              </a:spcBef>
            </a:pPr>
            <a:endParaRPr lang="en-US" sz="2200" b="1">
              <a:solidFill>
                <a:srgbClr val="000000"/>
              </a:solidFill>
              <a:latin typeface="Helios Bold"/>
              <a:ea typeface="Helios Bold"/>
              <a:cs typeface="Helios Bold"/>
              <a:sym typeface="Helios Bold"/>
            </a:endParaRPr>
          </a:p>
        </p:txBody>
      </p:sp>
      <p:sp>
        <p:nvSpPr>
          <p:cNvPr id="14" name="TextBox 14"/>
          <p:cNvSpPr txBox="1"/>
          <p:nvPr/>
        </p:nvSpPr>
        <p:spPr>
          <a:xfrm>
            <a:off x="1796418" y="7589392"/>
            <a:ext cx="7715537" cy="2334895"/>
          </a:xfrm>
          <a:prstGeom prst="rect">
            <a:avLst/>
          </a:prstGeom>
        </p:spPr>
        <p:txBody>
          <a:bodyPr lIns="0" tIns="0" rIns="0" bIns="0" rtlCol="0" anchor="t">
            <a:spAutoFit/>
          </a:bodyPr>
          <a:lstStyle/>
          <a:p>
            <a:pPr algn="l">
              <a:lnSpc>
                <a:spcPts val="3080"/>
              </a:lnSpc>
            </a:pPr>
            <a:r>
              <a:rPr lang="en-US" sz="2200" b="1">
                <a:solidFill>
                  <a:srgbClr val="000000"/>
                </a:solidFill>
                <a:latin typeface="Helios Bold"/>
                <a:ea typeface="Helios Bold"/>
                <a:cs typeface="Helios Bold"/>
                <a:sym typeface="Helios Bold"/>
              </a:rPr>
              <a:t>Master the principles of autonomous path planning and obstacle avoidance in dynamic settings.</a:t>
            </a:r>
          </a:p>
          <a:p>
            <a:pPr algn="l">
              <a:lnSpc>
                <a:spcPts val="3080"/>
              </a:lnSpc>
            </a:pPr>
            <a:endParaRPr lang="en-US" sz="2200" b="1">
              <a:solidFill>
                <a:srgbClr val="000000"/>
              </a:solidFill>
              <a:latin typeface="Helios Bold"/>
              <a:ea typeface="Helios Bold"/>
              <a:cs typeface="Helios Bold"/>
              <a:sym typeface="Helios Bold"/>
            </a:endParaRPr>
          </a:p>
          <a:p>
            <a:pPr algn="l">
              <a:lnSpc>
                <a:spcPts val="3080"/>
              </a:lnSpc>
            </a:pPr>
            <a:endParaRPr lang="en-US" sz="2200" b="1">
              <a:solidFill>
                <a:srgbClr val="000000"/>
              </a:solidFill>
              <a:latin typeface="Helios Bold"/>
              <a:ea typeface="Helios Bold"/>
              <a:cs typeface="Helios Bold"/>
              <a:sym typeface="Helios Bold"/>
            </a:endParaRPr>
          </a:p>
          <a:p>
            <a:pPr algn="l">
              <a:lnSpc>
                <a:spcPts val="3080"/>
              </a:lnSpc>
            </a:pPr>
            <a:endParaRPr lang="en-US" sz="2200" b="1">
              <a:solidFill>
                <a:srgbClr val="000000"/>
              </a:solidFill>
              <a:latin typeface="Helios Bold"/>
              <a:ea typeface="Helios Bold"/>
              <a:cs typeface="Helios Bold"/>
              <a:sym typeface="Helios Bold"/>
            </a:endParaRPr>
          </a:p>
          <a:p>
            <a:pPr algn="l">
              <a:lnSpc>
                <a:spcPts val="3080"/>
              </a:lnSpc>
              <a:spcBef>
                <a:spcPct val="0"/>
              </a:spcBef>
            </a:pPr>
            <a:endParaRPr lang="en-US" sz="2200" b="1">
              <a:solidFill>
                <a:srgbClr val="000000"/>
              </a:solidFill>
              <a:latin typeface="Helios Bold"/>
              <a:ea typeface="Helios Bold"/>
              <a:cs typeface="Helios Bold"/>
              <a:sym typeface="Helio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BFF"/>
        </a:solidFill>
        <a:effectLst/>
      </p:bgPr>
    </p:bg>
    <p:spTree>
      <p:nvGrpSpPr>
        <p:cNvPr id="1" name=""/>
        <p:cNvGrpSpPr/>
        <p:nvPr/>
      </p:nvGrpSpPr>
      <p:grpSpPr>
        <a:xfrm>
          <a:off x="0" y="0"/>
          <a:ext cx="0" cy="0"/>
          <a:chOff x="0" y="0"/>
          <a:chExt cx="0" cy="0"/>
        </a:xfrm>
      </p:grpSpPr>
      <p:sp>
        <p:nvSpPr>
          <p:cNvPr id="2" name="Freeform 2"/>
          <p:cNvSpPr/>
          <p:nvPr/>
        </p:nvSpPr>
        <p:spPr>
          <a:xfrm>
            <a:off x="1266310" y="8718621"/>
            <a:ext cx="309261" cy="278721"/>
          </a:xfrm>
          <a:custGeom>
            <a:avLst/>
            <a:gdLst/>
            <a:ahLst/>
            <a:cxnLst/>
            <a:rect l="l" t="t" r="r" b="b"/>
            <a:pathLst>
              <a:path w="309261" h="278721">
                <a:moveTo>
                  <a:pt x="0" y="0"/>
                </a:moveTo>
                <a:lnTo>
                  <a:pt x="309261" y="0"/>
                </a:lnTo>
                <a:lnTo>
                  <a:pt x="309261" y="278721"/>
                </a:lnTo>
                <a:lnTo>
                  <a:pt x="0" y="278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Freeform 3"/>
          <p:cNvSpPr/>
          <p:nvPr/>
        </p:nvSpPr>
        <p:spPr>
          <a:xfrm>
            <a:off x="5811022" y="8703351"/>
            <a:ext cx="309261" cy="309261"/>
          </a:xfrm>
          <a:custGeom>
            <a:avLst/>
            <a:gdLst/>
            <a:ahLst/>
            <a:cxnLst/>
            <a:rect l="l" t="t" r="r" b="b"/>
            <a:pathLst>
              <a:path w="309261" h="309261">
                <a:moveTo>
                  <a:pt x="0" y="0"/>
                </a:moveTo>
                <a:lnTo>
                  <a:pt x="309261" y="0"/>
                </a:lnTo>
                <a:lnTo>
                  <a:pt x="309261" y="309261"/>
                </a:lnTo>
                <a:lnTo>
                  <a:pt x="0" y="3092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4" name="Freeform 4"/>
          <p:cNvSpPr/>
          <p:nvPr/>
        </p:nvSpPr>
        <p:spPr>
          <a:xfrm>
            <a:off x="1266310" y="7613566"/>
            <a:ext cx="309261" cy="309261"/>
          </a:xfrm>
          <a:custGeom>
            <a:avLst/>
            <a:gdLst/>
            <a:ahLst/>
            <a:cxnLst/>
            <a:rect l="l" t="t" r="r" b="b"/>
            <a:pathLst>
              <a:path w="309261" h="309261">
                <a:moveTo>
                  <a:pt x="0" y="0"/>
                </a:moveTo>
                <a:lnTo>
                  <a:pt x="309261" y="0"/>
                </a:lnTo>
                <a:lnTo>
                  <a:pt x="309261" y="309261"/>
                </a:lnTo>
                <a:lnTo>
                  <a:pt x="0" y="3092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5" name="Freeform 5"/>
          <p:cNvSpPr/>
          <p:nvPr/>
        </p:nvSpPr>
        <p:spPr>
          <a:xfrm>
            <a:off x="5811022" y="7627676"/>
            <a:ext cx="309261" cy="281041"/>
          </a:xfrm>
          <a:custGeom>
            <a:avLst/>
            <a:gdLst/>
            <a:ahLst/>
            <a:cxnLst/>
            <a:rect l="l" t="t" r="r" b="b"/>
            <a:pathLst>
              <a:path w="309261" h="281041">
                <a:moveTo>
                  <a:pt x="0" y="0"/>
                </a:moveTo>
                <a:lnTo>
                  <a:pt x="309261" y="0"/>
                </a:lnTo>
                <a:lnTo>
                  <a:pt x="309261" y="281041"/>
                </a:lnTo>
                <a:lnTo>
                  <a:pt x="0" y="2810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6" name="TextBox 6"/>
          <p:cNvSpPr txBox="1"/>
          <p:nvPr/>
        </p:nvSpPr>
        <p:spPr>
          <a:xfrm>
            <a:off x="6825907" y="7539835"/>
            <a:ext cx="2610237" cy="456722"/>
          </a:xfrm>
          <a:prstGeom prst="rect">
            <a:avLst/>
          </a:prstGeom>
        </p:spPr>
        <p:txBody>
          <a:bodyPr lIns="0" tIns="0" rIns="0" bIns="0" rtlCol="0" anchor="t">
            <a:spAutoFit/>
          </a:bodyPr>
          <a:lstStyle/>
          <a:p>
            <a:pPr algn="ctr">
              <a:lnSpc>
                <a:spcPts val="1831"/>
              </a:lnSpc>
            </a:pPr>
            <a:r>
              <a:rPr lang="en-US" sz="1526">
                <a:solidFill>
                  <a:srgbClr val="FFFFFF"/>
                </a:solidFill>
                <a:latin typeface="Helios"/>
                <a:ea typeface="Helios"/>
                <a:cs typeface="Helios"/>
                <a:sym typeface="Helios"/>
              </a:rPr>
              <a:t>Collecting Demographic and Psychographics Data</a:t>
            </a:r>
          </a:p>
        </p:txBody>
      </p:sp>
      <p:sp>
        <p:nvSpPr>
          <p:cNvPr id="7" name="TextBox 7"/>
          <p:cNvSpPr txBox="1"/>
          <p:nvPr/>
        </p:nvSpPr>
        <p:spPr>
          <a:xfrm>
            <a:off x="6825907" y="8629620"/>
            <a:ext cx="2610237" cy="456722"/>
          </a:xfrm>
          <a:prstGeom prst="rect">
            <a:avLst/>
          </a:prstGeom>
        </p:spPr>
        <p:txBody>
          <a:bodyPr lIns="0" tIns="0" rIns="0" bIns="0" rtlCol="0" anchor="t">
            <a:spAutoFit/>
          </a:bodyPr>
          <a:lstStyle/>
          <a:p>
            <a:pPr algn="ctr">
              <a:lnSpc>
                <a:spcPts val="1831"/>
              </a:lnSpc>
            </a:pPr>
            <a:r>
              <a:rPr lang="en-US" sz="1526">
                <a:solidFill>
                  <a:srgbClr val="FFFFFF"/>
                </a:solidFill>
                <a:latin typeface="Helios"/>
                <a:ea typeface="Helios"/>
                <a:cs typeface="Helios"/>
                <a:sym typeface="Helios"/>
              </a:rPr>
              <a:t>Leveraging Customer Feedback and Reviews</a:t>
            </a:r>
          </a:p>
        </p:txBody>
      </p:sp>
      <p:sp>
        <p:nvSpPr>
          <p:cNvPr id="8" name="Freeform 8"/>
          <p:cNvSpPr/>
          <p:nvPr/>
        </p:nvSpPr>
        <p:spPr>
          <a:xfrm>
            <a:off x="8413434" y="4426561"/>
            <a:ext cx="9287622" cy="5546572"/>
          </a:xfrm>
          <a:custGeom>
            <a:avLst/>
            <a:gdLst/>
            <a:ahLst/>
            <a:cxnLst/>
            <a:rect l="l" t="t" r="r" b="b"/>
            <a:pathLst>
              <a:path w="9287622" h="5546572">
                <a:moveTo>
                  <a:pt x="0" y="0"/>
                </a:moveTo>
                <a:lnTo>
                  <a:pt x="9287622" y="0"/>
                </a:lnTo>
                <a:lnTo>
                  <a:pt x="9287622" y="5546572"/>
                </a:lnTo>
                <a:lnTo>
                  <a:pt x="0" y="5546572"/>
                </a:lnTo>
                <a:lnTo>
                  <a:pt x="0" y="0"/>
                </a:lnTo>
                <a:close/>
              </a:path>
            </a:pathLst>
          </a:custGeom>
          <a:blipFill>
            <a:blip r:embed="rId10"/>
            <a:stretch>
              <a:fillRect t="-25" b="-25"/>
            </a:stretch>
          </a:blipFill>
        </p:spPr>
        <p:txBody>
          <a:bodyPr/>
          <a:lstStyle/>
          <a:p>
            <a:endParaRPr lang="he-IL"/>
          </a:p>
        </p:txBody>
      </p:sp>
      <p:sp>
        <p:nvSpPr>
          <p:cNvPr id="9" name="Freeform 9"/>
          <p:cNvSpPr/>
          <p:nvPr/>
        </p:nvSpPr>
        <p:spPr>
          <a:xfrm>
            <a:off x="10828549" y="143555"/>
            <a:ext cx="4457393" cy="4283006"/>
          </a:xfrm>
          <a:custGeom>
            <a:avLst/>
            <a:gdLst/>
            <a:ahLst/>
            <a:cxnLst/>
            <a:rect l="l" t="t" r="r" b="b"/>
            <a:pathLst>
              <a:path w="4457393" h="4283006">
                <a:moveTo>
                  <a:pt x="0" y="0"/>
                </a:moveTo>
                <a:lnTo>
                  <a:pt x="4457393" y="0"/>
                </a:lnTo>
                <a:lnTo>
                  <a:pt x="4457393" y="4283006"/>
                </a:lnTo>
                <a:lnTo>
                  <a:pt x="0" y="4283006"/>
                </a:lnTo>
                <a:lnTo>
                  <a:pt x="0" y="0"/>
                </a:lnTo>
                <a:close/>
              </a:path>
            </a:pathLst>
          </a:custGeom>
          <a:blipFill>
            <a:blip r:embed="rId11"/>
            <a:stretch>
              <a:fillRect t="-181" b="-181"/>
            </a:stretch>
          </a:blipFill>
        </p:spPr>
        <p:txBody>
          <a:bodyPr/>
          <a:lstStyle/>
          <a:p>
            <a:endParaRPr lang="he-IL"/>
          </a:p>
        </p:txBody>
      </p:sp>
      <p:sp>
        <p:nvSpPr>
          <p:cNvPr id="10" name="TextBox 10"/>
          <p:cNvSpPr txBox="1"/>
          <p:nvPr/>
        </p:nvSpPr>
        <p:spPr>
          <a:xfrm>
            <a:off x="419928" y="339725"/>
            <a:ext cx="7414449" cy="1330325"/>
          </a:xfrm>
          <a:prstGeom prst="rect">
            <a:avLst/>
          </a:prstGeom>
        </p:spPr>
        <p:txBody>
          <a:bodyPr lIns="0" tIns="0" rIns="0" bIns="0" rtlCol="0" anchor="t">
            <a:spAutoFit/>
          </a:bodyPr>
          <a:lstStyle/>
          <a:p>
            <a:pPr algn="l">
              <a:lnSpc>
                <a:spcPts val="5199"/>
              </a:lnSpc>
            </a:pPr>
            <a:r>
              <a:rPr lang="en-US" sz="3999" b="1">
                <a:solidFill>
                  <a:srgbClr val="16599D"/>
                </a:solidFill>
                <a:latin typeface="Helios Bold"/>
                <a:ea typeface="Helios Bold"/>
                <a:cs typeface="Helios Bold"/>
                <a:sym typeface="Helios Bold"/>
              </a:rPr>
              <a:t>OVERVIEW OF THE ROS NAVIGATION STACK</a:t>
            </a:r>
          </a:p>
        </p:txBody>
      </p:sp>
      <p:sp>
        <p:nvSpPr>
          <p:cNvPr id="11" name="TextBox 11"/>
          <p:cNvSpPr txBox="1"/>
          <p:nvPr/>
        </p:nvSpPr>
        <p:spPr>
          <a:xfrm>
            <a:off x="555770" y="1846042"/>
            <a:ext cx="6812514" cy="5444379"/>
          </a:xfrm>
          <a:prstGeom prst="rect">
            <a:avLst/>
          </a:prstGeom>
        </p:spPr>
        <p:txBody>
          <a:bodyPr lIns="0" tIns="0" rIns="0" bIns="0" rtlCol="0" anchor="t">
            <a:spAutoFit/>
          </a:bodyPr>
          <a:lstStyle/>
          <a:p>
            <a:pPr algn="just">
              <a:lnSpc>
                <a:spcPts val="3349"/>
              </a:lnSpc>
              <a:spcBef>
                <a:spcPct val="0"/>
              </a:spcBef>
            </a:pPr>
            <a:r>
              <a:rPr lang="en-US" sz="2392">
                <a:solidFill>
                  <a:srgbClr val="000000"/>
                </a:solidFill>
                <a:latin typeface="Helios"/>
                <a:ea typeface="Helios"/>
                <a:cs typeface="Helios"/>
                <a:sym typeface="Helios"/>
              </a:rPr>
              <a:t>The ROS Navigation Stack is a collection of software packages that enables autonomous movement for mobile robots. It integrates key components such as mapping, localization, path planning, and motion control into a unified system. The stack utilizes essential ROS packages like move_base, amcl, and map_server to process sensor data, generate environment maps, estimate the robot’s position, and compute safe paths to target destinations. By combining these modules, the ROS Navigation Stack allows robots to navigate complex environments efficiently and reliably.</a:t>
            </a:r>
          </a:p>
        </p:txBody>
      </p:sp>
      <p:sp>
        <p:nvSpPr>
          <p:cNvPr id="12" name="TextBox 12"/>
          <p:cNvSpPr txBox="1"/>
          <p:nvPr/>
        </p:nvSpPr>
        <p:spPr>
          <a:xfrm>
            <a:off x="2437687" y="7539835"/>
            <a:ext cx="2291490" cy="456722"/>
          </a:xfrm>
          <a:prstGeom prst="rect">
            <a:avLst/>
          </a:prstGeom>
        </p:spPr>
        <p:txBody>
          <a:bodyPr lIns="0" tIns="0" rIns="0" bIns="0" rtlCol="0" anchor="t">
            <a:spAutoFit/>
          </a:bodyPr>
          <a:lstStyle/>
          <a:p>
            <a:pPr algn="ctr">
              <a:lnSpc>
                <a:spcPts val="1831"/>
              </a:lnSpc>
            </a:pPr>
            <a:r>
              <a:rPr lang="en-US" sz="1526">
                <a:solidFill>
                  <a:srgbClr val="FFFFFF"/>
                </a:solidFill>
                <a:latin typeface="Helios"/>
                <a:ea typeface="Helios"/>
                <a:cs typeface="Helios"/>
                <a:sym typeface="Helios"/>
              </a:rPr>
              <a:t>Conducting In-depth Market Research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BFF"/>
        </a:solidFill>
        <a:effectLst/>
      </p:bgPr>
    </p:bg>
    <p:spTree>
      <p:nvGrpSpPr>
        <p:cNvPr id="1" name=""/>
        <p:cNvGrpSpPr/>
        <p:nvPr/>
      </p:nvGrpSpPr>
      <p:grpSpPr>
        <a:xfrm>
          <a:off x="0" y="0"/>
          <a:ext cx="0" cy="0"/>
          <a:chOff x="0" y="0"/>
          <a:chExt cx="0" cy="0"/>
        </a:xfrm>
      </p:grpSpPr>
      <p:grpSp>
        <p:nvGrpSpPr>
          <p:cNvPr id="2" name="Group 2"/>
          <p:cNvGrpSpPr/>
          <p:nvPr/>
        </p:nvGrpSpPr>
        <p:grpSpPr>
          <a:xfrm>
            <a:off x="1606695" y="1176759"/>
            <a:ext cx="6206428" cy="7970640"/>
            <a:chOff x="0" y="0"/>
            <a:chExt cx="8275238" cy="10627520"/>
          </a:xfrm>
        </p:grpSpPr>
        <p:pic>
          <p:nvPicPr>
            <p:cNvPr id="3" name="Picture 3"/>
            <p:cNvPicPr>
              <a:picLocks noChangeAspect="1"/>
            </p:cNvPicPr>
            <p:nvPr/>
          </p:nvPicPr>
          <p:blipFill>
            <a:blip r:embed="rId2"/>
            <a:srcRect l="15807" r="17541"/>
            <a:stretch>
              <a:fillRect/>
            </a:stretch>
          </p:blipFill>
          <p:spPr>
            <a:xfrm>
              <a:off x="0" y="0"/>
              <a:ext cx="8275238" cy="10627520"/>
            </a:xfrm>
            <a:prstGeom prst="rect">
              <a:avLst/>
            </a:prstGeom>
          </p:spPr>
        </p:pic>
      </p:grpSp>
      <p:sp>
        <p:nvSpPr>
          <p:cNvPr id="4" name="Freeform 4"/>
          <p:cNvSpPr/>
          <p:nvPr/>
        </p:nvSpPr>
        <p:spPr>
          <a:xfrm rot="-2700000">
            <a:off x="8560021" y="-837053"/>
            <a:ext cx="11641929" cy="11641929"/>
          </a:xfrm>
          <a:custGeom>
            <a:avLst/>
            <a:gdLst/>
            <a:ahLst/>
            <a:cxnLst/>
            <a:rect l="l" t="t" r="r" b="b"/>
            <a:pathLst>
              <a:path w="11641929" h="11641929">
                <a:moveTo>
                  <a:pt x="0" y="0"/>
                </a:moveTo>
                <a:lnTo>
                  <a:pt x="11641929" y="0"/>
                </a:lnTo>
                <a:lnTo>
                  <a:pt x="11641929" y="11641929"/>
                </a:lnTo>
                <a:lnTo>
                  <a:pt x="0" y="11641929"/>
                </a:lnTo>
                <a:lnTo>
                  <a:pt x="0" y="0"/>
                </a:lnTo>
                <a:close/>
              </a:path>
            </a:pathLst>
          </a:custGeom>
          <a:blipFill>
            <a:blip r:embed="rId3">
              <a:alphaModFix amt="6999"/>
            </a:blip>
            <a:stretch>
              <a:fillRect/>
            </a:stretch>
          </a:blipFill>
        </p:spPr>
        <p:txBody>
          <a:bodyPr/>
          <a:lstStyle/>
          <a:p>
            <a:endParaRPr lang="he-IL"/>
          </a:p>
        </p:txBody>
      </p:sp>
      <p:sp>
        <p:nvSpPr>
          <p:cNvPr id="5" name="Freeform 5"/>
          <p:cNvSpPr/>
          <p:nvPr/>
        </p:nvSpPr>
        <p:spPr>
          <a:xfrm>
            <a:off x="8617263" y="5522029"/>
            <a:ext cx="460940" cy="503009"/>
          </a:xfrm>
          <a:custGeom>
            <a:avLst/>
            <a:gdLst/>
            <a:ahLst/>
            <a:cxnLst/>
            <a:rect l="l" t="t" r="r" b="b"/>
            <a:pathLst>
              <a:path w="460940" h="503009">
                <a:moveTo>
                  <a:pt x="0" y="0"/>
                </a:moveTo>
                <a:lnTo>
                  <a:pt x="460940" y="0"/>
                </a:lnTo>
                <a:lnTo>
                  <a:pt x="460940" y="503009"/>
                </a:lnTo>
                <a:lnTo>
                  <a:pt x="0" y="5030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he-IL"/>
          </a:p>
        </p:txBody>
      </p:sp>
      <p:sp>
        <p:nvSpPr>
          <p:cNvPr id="6" name="Freeform 6"/>
          <p:cNvSpPr/>
          <p:nvPr/>
        </p:nvSpPr>
        <p:spPr>
          <a:xfrm>
            <a:off x="11729304" y="6880711"/>
            <a:ext cx="3406289" cy="3406289"/>
          </a:xfrm>
          <a:custGeom>
            <a:avLst/>
            <a:gdLst/>
            <a:ahLst/>
            <a:cxnLst/>
            <a:rect l="l" t="t" r="r" b="b"/>
            <a:pathLst>
              <a:path w="3406289" h="3406289">
                <a:moveTo>
                  <a:pt x="0" y="0"/>
                </a:moveTo>
                <a:lnTo>
                  <a:pt x="3406289" y="0"/>
                </a:lnTo>
                <a:lnTo>
                  <a:pt x="3406289" y="3406289"/>
                </a:lnTo>
                <a:lnTo>
                  <a:pt x="0" y="3406289"/>
                </a:lnTo>
                <a:lnTo>
                  <a:pt x="0" y="0"/>
                </a:lnTo>
                <a:close/>
              </a:path>
            </a:pathLst>
          </a:custGeom>
          <a:blipFill>
            <a:blip r:embed="rId6"/>
            <a:stretch>
              <a:fillRect/>
            </a:stretch>
          </a:blipFill>
        </p:spPr>
        <p:txBody>
          <a:bodyPr/>
          <a:lstStyle/>
          <a:p>
            <a:endParaRPr lang="he-IL"/>
          </a:p>
        </p:txBody>
      </p:sp>
      <p:sp>
        <p:nvSpPr>
          <p:cNvPr id="7" name="TextBox 7"/>
          <p:cNvSpPr txBox="1"/>
          <p:nvPr/>
        </p:nvSpPr>
        <p:spPr>
          <a:xfrm>
            <a:off x="9605597" y="1129134"/>
            <a:ext cx="7209506" cy="1330325"/>
          </a:xfrm>
          <a:prstGeom prst="rect">
            <a:avLst/>
          </a:prstGeom>
        </p:spPr>
        <p:txBody>
          <a:bodyPr lIns="0" tIns="0" rIns="0" bIns="0" rtlCol="0" anchor="t">
            <a:spAutoFit/>
          </a:bodyPr>
          <a:lstStyle/>
          <a:p>
            <a:pPr algn="l">
              <a:lnSpc>
                <a:spcPts val="5199"/>
              </a:lnSpc>
            </a:pPr>
            <a:r>
              <a:rPr lang="en-US" sz="3999" b="1">
                <a:solidFill>
                  <a:srgbClr val="16599D"/>
                </a:solidFill>
                <a:latin typeface="Helios Bold"/>
                <a:ea typeface="Helios Bold"/>
                <a:cs typeface="Helios Bold"/>
                <a:sym typeface="Helios Bold"/>
              </a:rPr>
              <a:t>MAPPING THE ENVIRONMENT (SLAM)</a:t>
            </a:r>
          </a:p>
        </p:txBody>
      </p:sp>
      <p:sp>
        <p:nvSpPr>
          <p:cNvPr id="8" name="TextBox 8"/>
          <p:cNvSpPr txBox="1"/>
          <p:nvPr/>
        </p:nvSpPr>
        <p:spPr>
          <a:xfrm>
            <a:off x="9605597" y="2765221"/>
            <a:ext cx="7653703" cy="4389755"/>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Helios"/>
                <a:ea typeface="Helios"/>
                <a:cs typeface="Helios"/>
                <a:sym typeface="Helios"/>
              </a:rPr>
              <a:t>Mapping the environment is a critical first step in autonomous navigation. Simultaneous Localization and Mapping (SLAM) algorithms enable robots to construct a map of an unknown environment while simultaneously estimating their own position within it. Using sensor data such as LIDAR or depth cameras, SLAM methods like gmapping or cartographer create detailed 2D maps that serve as the foundation for navigation tasks. Accurate mapping is essential for reliable localization and path planning, especially in dynamic or unfamiliar settings.</a:t>
            </a:r>
          </a:p>
          <a:p>
            <a:pPr algn="just">
              <a:lnSpc>
                <a:spcPts val="3220"/>
              </a:lnSpc>
              <a:spcBef>
                <a:spcPct val="0"/>
              </a:spcBef>
            </a:pPr>
            <a:endParaRPr lang="en-US" sz="2300">
              <a:solidFill>
                <a:srgbClr val="000000"/>
              </a:solidFill>
              <a:latin typeface="Helios"/>
              <a:ea typeface="Helios"/>
              <a:cs typeface="Helios"/>
              <a:sym typeface="Helio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BFF"/>
        </a:solidFill>
        <a:effectLst/>
      </p:bgPr>
    </p:bg>
    <p:spTree>
      <p:nvGrpSpPr>
        <p:cNvPr id="1" name=""/>
        <p:cNvGrpSpPr/>
        <p:nvPr/>
      </p:nvGrpSpPr>
      <p:grpSpPr>
        <a:xfrm>
          <a:off x="0" y="0"/>
          <a:ext cx="0" cy="0"/>
          <a:chOff x="0" y="0"/>
          <a:chExt cx="0" cy="0"/>
        </a:xfrm>
      </p:grpSpPr>
      <p:grpSp>
        <p:nvGrpSpPr>
          <p:cNvPr id="2" name="Group 2"/>
          <p:cNvGrpSpPr/>
          <p:nvPr/>
        </p:nvGrpSpPr>
        <p:grpSpPr>
          <a:xfrm>
            <a:off x="11061898" y="1612104"/>
            <a:ext cx="6864780" cy="7962415"/>
            <a:chOff x="0" y="0"/>
            <a:chExt cx="9153040" cy="10616553"/>
          </a:xfrm>
        </p:grpSpPr>
        <p:pic>
          <p:nvPicPr>
            <p:cNvPr id="3" name="Picture 3"/>
            <p:cNvPicPr>
              <a:picLocks noChangeAspect="1"/>
            </p:cNvPicPr>
            <p:nvPr/>
          </p:nvPicPr>
          <p:blipFill>
            <a:blip r:embed="rId2"/>
            <a:srcRect l="24297" r="36906"/>
            <a:stretch>
              <a:fillRect/>
            </a:stretch>
          </p:blipFill>
          <p:spPr>
            <a:xfrm>
              <a:off x="0" y="0"/>
              <a:ext cx="9153040" cy="10616553"/>
            </a:xfrm>
            <a:prstGeom prst="rect">
              <a:avLst/>
            </a:prstGeom>
          </p:spPr>
        </p:pic>
      </p:grpSp>
      <p:sp>
        <p:nvSpPr>
          <p:cNvPr id="4" name="TextBox 4"/>
          <p:cNvSpPr txBox="1"/>
          <p:nvPr/>
        </p:nvSpPr>
        <p:spPr>
          <a:xfrm>
            <a:off x="1028700" y="1129134"/>
            <a:ext cx="7660333" cy="663575"/>
          </a:xfrm>
          <a:prstGeom prst="rect">
            <a:avLst/>
          </a:prstGeom>
        </p:spPr>
        <p:txBody>
          <a:bodyPr lIns="0" tIns="0" rIns="0" bIns="0" rtlCol="0" anchor="t">
            <a:spAutoFit/>
          </a:bodyPr>
          <a:lstStyle/>
          <a:p>
            <a:pPr algn="l">
              <a:lnSpc>
                <a:spcPts val="5199"/>
              </a:lnSpc>
            </a:pPr>
            <a:r>
              <a:rPr lang="en-US" sz="3999" b="1">
                <a:solidFill>
                  <a:srgbClr val="16599D"/>
                </a:solidFill>
                <a:latin typeface="Helios Bold"/>
                <a:ea typeface="Helios Bold"/>
                <a:cs typeface="Helios Bold"/>
                <a:sym typeface="Helios Bold"/>
              </a:rPr>
              <a:t>ROBOT LOCALIZATION</a:t>
            </a:r>
          </a:p>
        </p:txBody>
      </p:sp>
      <p:sp>
        <p:nvSpPr>
          <p:cNvPr id="5" name="TextBox 5"/>
          <p:cNvSpPr txBox="1"/>
          <p:nvPr/>
        </p:nvSpPr>
        <p:spPr>
          <a:xfrm>
            <a:off x="1028700" y="2003656"/>
            <a:ext cx="8898866" cy="3589655"/>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Helios"/>
                <a:ea typeface="Helios"/>
                <a:cs typeface="Helios"/>
                <a:sym typeface="Helios"/>
              </a:rPr>
              <a:t>Robot localization refers to the process of determining a robot’s precise position and orientation within a known map. Reliable localization is essential for accurate navigation, as it allows the robot to understand where it is and plan movements accordingly. In ROS, localization is commonly achieved using adaptive Monte Carlo Localization (AMCL), which employs sensor data and probabilistic algorithms to continuously update the robot’s estimated position. Effective localization ensures that navigation remains robust even in changing or dynamic environments.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FBFF"/>
        </a:solidFill>
        <a:effectLst/>
      </p:bgPr>
    </p:bg>
    <p:spTree>
      <p:nvGrpSpPr>
        <p:cNvPr id="1" name=""/>
        <p:cNvGrpSpPr/>
        <p:nvPr/>
      </p:nvGrpSpPr>
      <p:grpSpPr>
        <a:xfrm>
          <a:off x="0" y="0"/>
          <a:ext cx="0" cy="0"/>
          <a:chOff x="0" y="0"/>
          <a:chExt cx="0" cy="0"/>
        </a:xfrm>
      </p:grpSpPr>
      <p:grpSp>
        <p:nvGrpSpPr>
          <p:cNvPr id="2" name="Group 2"/>
          <p:cNvGrpSpPr/>
          <p:nvPr/>
        </p:nvGrpSpPr>
        <p:grpSpPr>
          <a:xfrm>
            <a:off x="10000799" y="-901102"/>
            <a:ext cx="6397241" cy="10159402"/>
            <a:chOff x="0" y="0"/>
            <a:chExt cx="8529655" cy="13545870"/>
          </a:xfrm>
        </p:grpSpPr>
        <p:pic>
          <p:nvPicPr>
            <p:cNvPr id="3" name="Picture 3"/>
            <p:cNvPicPr>
              <a:picLocks noChangeAspect="1"/>
            </p:cNvPicPr>
            <p:nvPr/>
          </p:nvPicPr>
          <p:blipFill>
            <a:blip r:embed="rId2"/>
            <a:srcRect l="2743" r="2743"/>
            <a:stretch>
              <a:fillRect/>
            </a:stretch>
          </p:blipFill>
          <p:spPr>
            <a:xfrm>
              <a:off x="0" y="0"/>
              <a:ext cx="8529655" cy="13545870"/>
            </a:xfrm>
            <a:prstGeom prst="rect">
              <a:avLst/>
            </a:prstGeom>
          </p:spPr>
        </p:pic>
      </p:grpSp>
      <p:sp>
        <p:nvSpPr>
          <p:cNvPr id="4" name="Freeform 4"/>
          <p:cNvSpPr/>
          <p:nvPr/>
        </p:nvSpPr>
        <p:spPr>
          <a:xfrm>
            <a:off x="3876911" y="7363309"/>
            <a:ext cx="402495" cy="362245"/>
          </a:xfrm>
          <a:custGeom>
            <a:avLst/>
            <a:gdLst/>
            <a:ahLst/>
            <a:cxnLst/>
            <a:rect l="l" t="t" r="r" b="b"/>
            <a:pathLst>
              <a:path w="402495" h="362245">
                <a:moveTo>
                  <a:pt x="0" y="0"/>
                </a:moveTo>
                <a:lnTo>
                  <a:pt x="402494" y="0"/>
                </a:lnTo>
                <a:lnTo>
                  <a:pt x="402494" y="362245"/>
                </a:lnTo>
                <a:lnTo>
                  <a:pt x="0" y="3622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5" name="Freeform 5"/>
          <p:cNvSpPr/>
          <p:nvPr/>
        </p:nvSpPr>
        <p:spPr>
          <a:xfrm>
            <a:off x="3876911" y="7955406"/>
            <a:ext cx="402495" cy="362245"/>
          </a:xfrm>
          <a:custGeom>
            <a:avLst/>
            <a:gdLst/>
            <a:ahLst/>
            <a:cxnLst/>
            <a:rect l="l" t="t" r="r" b="b"/>
            <a:pathLst>
              <a:path w="402495" h="362245">
                <a:moveTo>
                  <a:pt x="0" y="0"/>
                </a:moveTo>
                <a:lnTo>
                  <a:pt x="402494" y="0"/>
                </a:lnTo>
                <a:lnTo>
                  <a:pt x="402494" y="362245"/>
                </a:lnTo>
                <a:lnTo>
                  <a:pt x="0" y="3622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6" name="TextBox 6"/>
          <p:cNvSpPr txBox="1"/>
          <p:nvPr/>
        </p:nvSpPr>
        <p:spPr>
          <a:xfrm>
            <a:off x="1028700" y="1129134"/>
            <a:ext cx="7660333" cy="1330325"/>
          </a:xfrm>
          <a:prstGeom prst="rect">
            <a:avLst/>
          </a:prstGeom>
        </p:spPr>
        <p:txBody>
          <a:bodyPr lIns="0" tIns="0" rIns="0" bIns="0" rtlCol="0" anchor="t">
            <a:spAutoFit/>
          </a:bodyPr>
          <a:lstStyle/>
          <a:p>
            <a:pPr algn="l">
              <a:lnSpc>
                <a:spcPts val="5199"/>
              </a:lnSpc>
            </a:pPr>
            <a:r>
              <a:rPr lang="en-US" sz="3999" b="1">
                <a:solidFill>
                  <a:srgbClr val="16599D"/>
                </a:solidFill>
                <a:latin typeface="Helios Bold"/>
                <a:ea typeface="Helios Bold"/>
                <a:cs typeface="Helios Bold"/>
                <a:sym typeface="Helios Bold"/>
              </a:rPr>
              <a:t>PATH PLANNING ALGORITHMS</a:t>
            </a:r>
          </a:p>
        </p:txBody>
      </p:sp>
      <p:sp>
        <p:nvSpPr>
          <p:cNvPr id="7" name="TextBox 7"/>
          <p:cNvSpPr txBox="1"/>
          <p:nvPr/>
        </p:nvSpPr>
        <p:spPr>
          <a:xfrm>
            <a:off x="741241" y="2935068"/>
            <a:ext cx="7947792" cy="3159863"/>
          </a:xfrm>
          <a:prstGeom prst="rect">
            <a:avLst/>
          </a:prstGeom>
        </p:spPr>
        <p:txBody>
          <a:bodyPr lIns="0" tIns="0" rIns="0" bIns="0" rtlCol="0" anchor="t">
            <a:spAutoFit/>
          </a:bodyPr>
          <a:lstStyle/>
          <a:p>
            <a:pPr algn="just">
              <a:lnSpc>
                <a:spcPts val="2804"/>
              </a:lnSpc>
              <a:spcBef>
                <a:spcPct val="0"/>
              </a:spcBef>
            </a:pPr>
            <a:r>
              <a:rPr lang="en-US" sz="2003">
                <a:solidFill>
                  <a:srgbClr val="000000"/>
                </a:solidFill>
                <a:latin typeface="Helios"/>
                <a:ea typeface="Helios"/>
                <a:cs typeface="Helios"/>
                <a:sym typeface="Helios"/>
              </a:rPr>
              <a:t>Path planning algorithms are responsible for computing safe and efficient routes from the robot’s current location to its target destination. In ROS, global planners such as Dijkstra’s and A* generate overall routes using the map, while local planners like the Dynamic Window Approach (DWA) adjust the path in real time to avoid obstacles. These algorithms use costmaps to represent the environment and ensure that the robot can reach its goals without collisions. Effective path planning is essential for autonomous navigation in complex and dynamic spaces.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FBFF"/>
        </a:solidFill>
        <a:effectLst/>
      </p:bgPr>
    </p:bg>
    <p:spTree>
      <p:nvGrpSpPr>
        <p:cNvPr id="1" name=""/>
        <p:cNvGrpSpPr/>
        <p:nvPr/>
      </p:nvGrpSpPr>
      <p:grpSpPr>
        <a:xfrm>
          <a:off x="0" y="0"/>
          <a:ext cx="0" cy="0"/>
          <a:chOff x="0" y="0"/>
          <a:chExt cx="0" cy="0"/>
        </a:xfrm>
      </p:grpSpPr>
      <p:sp>
        <p:nvSpPr>
          <p:cNvPr id="2" name="Freeform 2"/>
          <p:cNvSpPr/>
          <p:nvPr/>
        </p:nvSpPr>
        <p:spPr>
          <a:xfrm rot="-2700000">
            <a:off x="-3204499" y="-463067"/>
            <a:ext cx="11641929" cy="11641929"/>
          </a:xfrm>
          <a:custGeom>
            <a:avLst/>
            <a:gdLst/>
            <a:ahLst/>
            <a:cxnLst/>
            <a:rect l="l" t="t" r="r" b="b"/>
            <a:pathLst>
              <a:path w="11641929" h="11641929">
                <a:moveTo>
                  <a:pt x="0" y="0"/>
                </a:moveTo>
                <a:lnTo>
                  <a:pt x="11641929" y="0"/>
                </a:lnTo>
                <a:lnTo>
                  <a:pt x="11641929" y="11641930"/>
                </a:lnTo>
                <a:lnTo>
                  <a:pt x="0" y="11641930"/>
                </a:lnTo>
                <a:lnTo>
                  <a:pt x="0" y="0"/>
                </a:lnTo>
                <a:close/>
              </a:path>
            </a:pathLst>
          </a:custGeom>
          <a:blipFill>
            <a:blip r:embed="rId2">
              <a:alphaModFix amt="6999"/>
            </a:blip>
            <a:stretch>
              <a:fillRect/>
            </a:stretch>
          </a:blipFill>
        </p:spPr>
        <p:txBody>
          <a:bodyPr/>
          <a:lstStyle/>
          <a:p>
            <a:endParaRPr lang="he-IL"/>
          </a:p>
        </p:txBody>
      </p:sp>
      <p:sp>
        <p:nvSpPr>
          <p:cNvPr id="3" name="Freeform 3"/>
          <p:cNvSpPr/>
          <p:nvPr/>
        </p:nvSpPr>
        <p:spPr>
          <a:xfrm>
            <a:off x="8773414" y="792856"/>
            <a:ext cx="9096868" cy="8772703"/>
          </a:xfrm>
          <a:custGeom>
            <a:avLst/>
            <a:gdLst/>
            <a:ahLst/>
            <a:cxnLst/>
            <a:rect l="l" t="t" r="r" b="b"/>
            <a:pathLst>
              <a:path w="9096868" h="8772703">
                <a:moveTo>
                  <a:pt x="0" y="0"/>
                </a:moveTo>
                <a:lnTo>
                  <a:pt x="9096867" y="0"/>
                </a:lnTo>
                <a:lnTo>
                  <a:pt x="9096867" y="8772703"/>
                </a:lnTo>
                <a:lnTo>
                  <a:pt x="0" y="8772703"/>
                </a:lnTo>
                <a:lnTo>
                  <a:pt x="0" y="0"/>
                </a:lnTo>
                <a:close/>
              </a:path>
            </a:pathLst>
          </a:custGeom>
          <a:blipFill>
            <a:blip r:embed="rId3"/>
            <a:stretch>
              <a:fillRect/>
            </a:stretch>
          </a:blipFill>
        </p:spPr>
        <p:txBody>
          <a:bodyPr/>
          <a:lstStyle/>
          <a:p>
            <a:endParaRPr lang="he-IL"/>
          </a:p>
        </p:txBody>
      </p:sp>
      <p:sp>
        <p:nvSpPr>
          <p:cNvPr id="4" name="TextBox 4"/>
          <p:cNvSpPr txBox="1"/>
          <p:nvPr/>
        </p:nvSpPr>
        <p:spPr>
          <a:xfrm>
            <a:off x="1028700" y="1102612"/>
            <a:ext cx="7660333" cy="1330325"/>
          </a:xfrm>
          <a:prstGeom prst="rect">
            <a:avLst/>
          </a:prstGeom>
        </p:spPr>
        <p:txBody>
          <a:bodyPr lIns="0" tIns="0" rIns="0" bIns="0" rtlCol="0" anchor="t">
            <a:spAutoFit/>
          </a:bodyPr>
          <a:lstStyle/>
          <a:p>
            <a:pPr algn="l">
              <a:lnSpc>
                <a:spcPts val="5199"/>
              </a:lnSpc>
            </a:pPr>
            <a:r>
              <a:rPr lang="en-US" sz="3999" b="1">
                <a:solidFill>
                  <a:srgbClr val="16599D"/>
                </a:solidFill>
                <a:latin typeface="Helios Bold"/>
                <a:ea typeface="Helios Bold"/>
                <a:cs typeface="Helios Bold"/>
                <a:sym typeface="Helios Bold"/>
              </a:rPr>
              <a:t>AUTONOMOUS NAVIGATION WORKFLOW IN ROS</a:t>
            </a:r>
          </a:p>
        </p:txBody>
      </p:sp>
      <p:sp>
        <p:nvSpPr>
          <p:cNvPr id="5" name="TextBox 5"/>
          <p:cNvSpPr txBox="1"/>
          <p:nvPr/>
        </p:nvSpPr>
        <p:spPr>
          <a:xfrm>
            <a:off x="1028700" y="2861058"/>
            <a:ext cx="6851798" cy="6397242"/>
          </a:xfrm>
          <a:prstGeom prst="rect">
            <a:avLst/>
          </a:prstGeom>
        </p:spPr>
        <p:txBody>
          <a:bodyPr lIns="0" tIns="0" rIns="0" bIns="0" rtlCol="0" anchor="t">
            <a:spAutoFit/>
          </a:bodyPr>
          <a:lstStyle/>
          <a:p>
            <a:pPr algn="just">
              <a:lnSpc>
                <a:spcPts val="3440"/>
              </a:lnSpc>
              <a:spcBef>
                <a:spcPct val="0"/>
              </a:spcBef>
            </a:pPr>
            <a:r>
              <a:rPr lang="en-US" sz="2457">
                <a:solidFill>
                  <a:srgbClr val="000000"/>
                </a:solidFill>
                <a:latin typeface="Helios"/>
                <a:ea typeface="Helios"/>
                <a:cs typeface="Helios"/>
                <a:sym typeface="Helios"/>
              </a:rPr>
              <a:t>The autonomous navigation workflow in ROS involves several sequential steps that enable a robot to move safely and efficiently in its environment. The process begins with generating a map of the surroundings, followed by localizing the robot’s position within that map. Next, navigation goals are set, and the path planning modules compute routes to these targets while avoiding obstacles. Throughout execution, the robot continuously updates its position and adjusts its movements based on real-time sensor data. This integrated workflow allows for reliable and adaptable autonomous navigation in dynamic settings.</a:t>
            </a:r>
          </a:p>
          <a:p>
            <a:pPr algn="just">
              <a:lnSpc>
                <a:spcPts val="3440"/>
              </a:lnSpc>
              <a:spcBef>
                <a:spcPct val="0"/>
              </a:spcBef>
            </a:pPr>
            <a:endParaRPr lang="en-US" sz="2457">
              <a:solidFill>
                <a:srgbClr val="000000"/>
              </a:solidFill>
              <a:latin typeface="Helios"/>
              <a:ea typeface="Helios"/>
              <a:cs typeface="Helios"/>
              <a:sym typeface="Helio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FBFF"/>
        </a:solidFill>
        <a:effectLst/>
      </p:bgPr>
    </p:bg>
    <p:spTree>
      <p:nvGrpSpPr>
        <p:cNvPr id="1" name=""/>
        <p:cNvGrpSpPr/>
        <p:nvPr/>
      </p:nvGrpSpPr>
      <p:grpSpPr>
        <a:xfrm>
          <a:off x="0" y="0"/>
          <a:ext cx="0" cy="0"/>
          <a:chOff x="0" y="0"/>
          <a:chExt cx="0" cy="0"/>
        </a:xfrm>
      </p:grpSpPr>
      <p:grpSp>
        <p:nvGrpSpPr>
          <p:cNvPr id="2" name="Group 2"/>
          <p:cNvGrpSpPr/>
          <p:nvPr/>
        </p:nvGrpSpPr>
        <p:grpSpPr>
          <a:xfrm>
            <a:off x="924859" y="512736"/>
            <a:ext cx="7945133" cy="9455014"/>
            <a:chOff x="0" y="0"/>
            <a:chExt cx="10593510" cy="12606686"/>
          </a:xfrm>
        </p:grpSpPr>
        <p:pic>
          <p:nvPicPr>
            <p:cNvPr id="3" name="Picture 3"/>
            <p:cNvPicPr>
              <a:picLocks noChangeAspect="1"/>
            </p:cNvPicPr>
            <p:nvPr/>
          </p:nvPicPr>
          <p:blipFill>
            <a:blip r:embed="rId2"/>
            <a:srcRect l="9481" r="9481"/>
            <a:stretch>
              <a:fillRect/>
            </a:stretch>
          </p:blipFill>
          <p:spPr>
            <a:xfrm>
              <a:off x="0" y="0"/>
              <a:ext cx="10593510" cy="12606686"/>
            </a:xfrm>
            <a:prstGeom prst="rect">
              <a:avLst/>
            </a:prstGeom>
          </p:spPr>
        </p:pic>
      </p:grpSp>
      <p:sp>
        <p:nvSpPr>
          <p:cNvPr id="4" name="TextBox 4"/>
          <p:cNvSpPr txBox="1"/>
          <p:nvPr/>
        </p:nvSpPr>
        <p:spPr>
          <a:xfrm>
            <a:off x="9144000" y="1223095"/>
            <a:ext cx="7540377" cy="1978025"/>
          </a:xfrm>
          <a:prstGeom prst="rect">
            <a:avLst/>
          </a:prstGeom>
        </p:spPr>
        <p:txBody>
          <a:bodyPr lIns="0" tIns="0" rIns="0" bIns="0" rtlCol="0" anchor="t">
            <a:spAutoFit/>
          </a:bodyPr>
          <a:lstStyle/>
          <a:p>
            <a:pPr algn="l">
              <a:lnSpc>
                <a:spcPts val="5199"/>
              </a:lnSpc>
            </a:pPr>
            <a:r>
              <a:rPr lang="en-US" sz="3999" b="1">
                <a:solidFill>
                  <a:srgbClr val="16599D"/>
                </a:solidFill>
                <a:latin typeface="Helios Bold"/>
                <a:ea typeface="Helios Bold"/>
                <a:cs typeface="Helios Bold"/>
                <a:sym typeface="Helios Bold"/>
              </a:rPr>
              <a:t>HANDS-ON IMPLEMENTATION</a:t>
            </a:r>
          </a:p>
          <a:p>
            <a:pPr algn="l">
              <a:lnSpc>
                <a:spcPts val="5199"/>
              </a:lnSpc>
            </a:pPr>
            <a:endParaRPr lang="en-US" sz="3999" b="1">
              <a:solidFill>
                <a:srgbClr val="16599D"/>
              </a:solidFill>
              <a:latin typeface="Helios Bold"/>
              <a:ea typeface="Helios Bold"/>
              <a:cs typeface="Helios Bold"/>
              <a:sym typeface="Helios Bold"/>
            </a:endParaRPr>
          </a:p>
          <a:p>
            <a:pPr algn="l">
              <a:lnSpc>
                <a:spcPts val="5199"/>
              </a:lnSpc>
            </a:pPr>
            <a:endParaRPr lang="en-US" sz="3999" b="1">
              <a:solidFill>
                <a:srgbClr val="16599D"/>
              </a:solidFill>
              <a:latin typeface="Helios Bold"/>
              <a:ea typeface="Helios Bold"/>
              <a:cs typeface="Helios Bold"/>
              <a:sym typeface="Helios Bold"/>
            </a:endParaRPr>
          </a:p>
        </p:txBody>
      </p:sp>
      <p:sp>
        <p:nvSpPr>
          <p:cNvPr id="5" name="TextBox 5"/>
          <p:cNvSpPr txBox="1"/>
          <p:nvPr/>
        </p:nvSpPr>
        <p:spPr>
          <a:xfrm>
            <a:off x="9144000" y="2169245"/>
            <a:ext cx="8969324" cy="5155188"/>
          </a:xfrm>
          <a:prstGeom prst="rect">
            <a:avLst/>
          </a:prstGeom>
        </p:spPr>
        <p:txBody>
          <a:bodyPr lIns="0" tIns="0" rIns="0" bIns="0" rtlCol="0" anchor="t">
            <a:spAutoFit/>
          </a:bodyPr>
          <a:lstStyle/>
          <a:p>
            <a:pPr marL="581930" lvl="1" indent="-290965" algn="just">
              <a:lnSpc>
                <a:spcPts val="3773"/>
              </a:lnSpc>
              <a:buFont typeface="Arial"/>
              <a:buChar char="•"/>
            </a:pPr>
            <a:r>
              <a:rPr lang="en-US" sz="2695">
                <a:solidFill>
                  <a:srgbClr val="000000"/>
                </a:solidFill>
                <a:latin typeface="Helios"/>
                <a:ea typeface="Helios"/>
                <a:cs typeface="Helios"/>
                <a:sym typeface="Helios"/>
              </a:rPr>
              <a:t>Set up the ROS navigation stack on real or simulated robots.</a:t>
            </a:r>
          </a:p>
          <a:p>
            <a:pPr marL="581930" lvl="1" indent="-290965" algn="just">
              <a:lnSpc>
                <a:spcPts val="3773"/>
              </a:lnSpc>
              <a:buFont typeface="Arial"/>
              <a:buChar char="•"/>
            </a:pPr>
            <a:r>
              <a:rPr lang="en-US" sz="2695">
                <a:solidFill>
                  <a:srgbClr val="000000"/>
                </a:solidFill>
                <a:latin typeface="Helios"/>
                <a:ea typeface="Helios"/>
                <a:cs typeface="Helios"/>
                <a:sym typeface="Helios"/>
              </a:rPr>
              <a:t>Configure launch files and adjust navigation parameters for optimal results.</a:t>
            </a:r>
          </a:p>
          <a:p>
            <a:pPr marL="581930" lvl="1" indent="-290965" algn="just">
              <a:lnSpc>
                <a:spcPts val="3773"/>
              </a:lnSpc>
              <a:buFont typeface="Arial"/>
              <a:buChar char="•"/>
            </a:pPr>
            <a:r>
              <a:rPr lang="en-US" sz="2695">
                <a:solidFill>
                  <a:srgbClr val="000000"/>
                </a:solidFill>
                <a:latin typeface="Helios"/>
                <a:ea typeface="Helios"/>
                <a:cs typeface="Helios"/>
                <a:sym typeface="Helios"/>
              </a:rPr>
              <a:t>Integrate key sensors such as LIDAR, wheel encoders, and IMU for accurate mapping and localization.</a:t>
            </a:r>
          </a:p>
          <a:p>
            <a:pPr marL="581930" lvl="1" indent="-290965" algn="just">
              <a:lnSpc>
                <a:spcPts val="3773"/>
              </a:lnSpc>
              <a:buFont typeface="Arial"/>
              <a:buChar char="•"/>
            </a:pPr>
            <a:r>
              <a:rPr lang="en-US" sz="2695">
                <a:solidFill>
                  <a:srgbClr val="000000"/>
                </a:solidFill>
                <a:latin typeface="Helios"/>
                <a:ea typeface="Helios"/>
                <a:cs typeface="Helios"/>
                <a:sym typeface="Helios"/>
              </a:rPr>
              <a:t>Use RViz and rqt_graph to visualize robot data, monitor system status, and debug issues.</a:t>
            </a:r>
          </a:p>
          <a:p>
            <a:pPr marL="581930" lvl="1" indent="-290965" algn="just">
              <a:lnSpc>
                <a:spcPts val="3773"/>
              </a:lnSpc>
              <a:spcBef>
                <a:spcPct val="0"/>
              </a:spcBef>
              <a:buFont typeface="Arial"/>
              <a:buChar char="•"/>
            </a:pPr>
            <a:r>
              <a:rPr lang="en-US" sz="2695">
                <a:solidFill>
                  <a:srgbClr val="000000"/>
                </a:solidFill>
                <a:latin typeface="Helios"/>
                <a:ea typeface="Helios"/>
                <a:cs typeface="Helios"/>
                <a:sym typeface="Helios"/>
              </a:rPr>
              <a:t>Practice iterative testing and parameter tuning to achieve reliable autonomous navigation.</a:t>
            </a:r>
          </a:p>
          <a:p>
            <a:pPr algn="just">
              <a:lnSpc>
                <a:spcPts val="3773"/>
              </a:lnSpc>
              <a:spcBef>
                <a:spcPct val="0"/>
              </a:spcBef>
            </a:pPr>
            <a:endParaRPr lang="en-US" sz="2695">
              <a:solidFill>
                <a:srgbClr val="000000"/>
              </a:solidFill>
              <a:latin typeface="Helios"/>
              <a:ea typeface="Helios"/>
              <a:cs typeface="Helios"/>
              <a:sym typeface="Helio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1110</Words>
  <Application>Microsoft Office PowerPoint</Application>
  <PresentationFormat>מותאם אישית</PresentationFormat>
  <Paragraphs>55</Paragraphs>
  <Slides>12</Slides>
  <Notes>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12</vt:i4>
      </vt:variant>
    </vt:vector>
  </HeadingPairs>
  <TitlesOfParts>
    <vt:vector size="20" baseType="lpstr">
      <vt:lpstr>Open Sauce Bold</vt:lpstr>
      <vt:lpstr>Helios Bold</vt:lpstr>
      <vt:lpstr>Calibri</vt:lpstr>
      <vt:lpstr>Arial</vt:lpstr>
      <vt:lpstr>Helios</vt:lpstr>
      <vt:lpstr>Open Sauce</vt:lpstr>
      <vt:lpstr>Poppins Bold</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Thynk Unlimited</dc:title>
  <dc:creator>OZ ROTS</dc:creator>
  <cp:lastModifiedBy>עוז רוטשטיין</cp:lastModifiedBy>
  <cp:revision>1</cp:revision>
  <dcterms:created xsi:type="dcterms:W3CDTF">2006-08-16T00:00:00Z</dcterms:created>
  <dcterms:modified xsi:type="dcterms:W3CDTF">2025-06-14T15:25:30Z</dcterms:modified>
  <dc:identifier>DAGpM3b5UeE</dc:identifier>
</cp:coreProperties>
</file>